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77" r:id="rId2"/>
    <p:sldId id="281" r:id="rId3"/>
    <p:sldId id="278" r:id="rId4"/>
    <p:sldId id="291" r:id="rId5"/>
    <p:sldId id="279" r:id="rId6"/>
    <p:sldId id="293" r:id="rId7"/>
    <p:sldId id="282" r:id="rId8"/>
    <p:sldId id="292" r:id="rId9"/>
    <p:sldId id="276" r:id="rId10"/>
    <p:sldId id="294"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F0E608-F607-4F02-98A4-8217F89F344F}" v="9" dt="2023-12-13T17:28:57.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18"/>
    <p:restoredTop sz="85170"/>
  </p:normalViewPr>
  <p:slideViewPr>
    <p:cSldViewPr snapToGrid="0" snapToObjects="1">
      <p:cViewPr varScale="1">
        <p:scale>
          <a:sx n="87" d="100"/>
          <a:sy n="87" d="100"/>
        </p:scale>
        <p:origin x="57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son, Angela (MOED)" userId="8537e40c-9b30-4be3-959d-9f1179285a76" providerId="ADAL" clId="{6AF0E608-F607-4F02-98A4-8217F89F344F}"/>
    <pc:docChg chg="undo custSel addSld delSld modSld">
      <pc:chgData name="Harrison, Angela (MOED)" userId="8537e40c-9b30-4be3-959d-9f1179285a76" providerId="ADAL" clId="{6AF0E608-F607-4F02-98A4-8217F89F344F}" dt="2023-12-13T18:51:03.912" v="4766" actId="20577"/>
      <pc:docMkLst>
        <pc:docMk/>
      </pc:docMkLst>
      <pc:sldChg chg="del">
        <pc:chgData name="Harrison, Angela (MOED)" userId="8537e40c-9b30-4be3-959d-9f1179285a76" providerId="ADAL" clId="{6AF0E608-F607-4F02-98A4-8217F89F344F}" dt="2023-12-13T17:16:52.541" v="3091" actId="2696"/>
        <pc:sldMkLst>
          <pc:docMk/>
          <pc:sldMk cId="1311206908" sldId="268"/>
        </pc:sldMkLst>
      </pc:sldChg>
      <pc:sldChg chg="modSp mod">
        <pc:chgData name="Harrison, Angela (MOED)" userId="8537e40c-9b30-4be3-959d-9f1179285a76" providerId="ADAL" clId="{6AF0E608-F607-4F02-98A4-8217F89F344F}" dt="2023-12-13T17:37:23.278" v="4567" actId="20577"/>
        <pc:sldMkLst>
          <pc:docMk/>
          <pc:sldMk cId="1430642933" sldId="276"/>
        </pc:sldMkLst>
        <pc:spChg chg="mod">
          <ac:chgData name="Harrison, Angela (MOED)" userId="8537e40c-9b30-4be3-959d-9f1179285a76" providerId="ADAL" clId="{6AF0E608-F607-4F02-98A4-8217F89F344F}" dt="2023-12-13T17:34:58.240" v="4326" actId="1076"/>
          <ac:spMkLst>
            <pc:docMk/>
            <pc:sldMk cId="1430642933" sldId="276"/>
            <ac:spMk id="2" creationId="{30440678-D82D-5A4D-9E26-D336E5C7B1D2}"/>
          </ac:spMkLst>
        </pc:spChg>
        <pc:spChg chg="mod">
          <ac:chgData name="Harrison, Angela (MOED)" userId="8537e40c-9b30-4be3-959d-9f1179285a76" providerId="ADAL" clId="{6AF0E608-F607-4F02-98A4-8217F89F344F}" dt="2023-12-13T17:37:23.278" v="4567" actId="20577"/>
          <ac:spMkLst>
            <pc:docMk/>
            <pc:sldMk cId="1430642933" sldId="276"/>
            <ac:spMk id="8" creationId="{1816C121-94C3-0C41-9AF6-CF6150FC347C}"/>
          </ac:spMkLst>
        </pc:spChg>
      </pc:sldChg>
      <pc:sldChg chg="modSp mod">
        <pc:chgData name="Harrison, Angela (MOED)" userId="8537e40c-9b30-4be3-959d-9f1179285a76" providerId="ADAL" clId="{6AF0E608-F607-4F02-98A4-8217F89F344F}" dt="2023-12-13T16:36:20.510" v="106" actId="255"/>
        <pc:sldMkLst>
          <pc:docMk/>
          <pc:sldMk cId="3884598569" sldId="277"/>
        </pc:sldMkLst>
        <pc:spChg chg="mod">
          <ac:chgData name="Harrison, Angela (MOED)" userId="8537e40c-9b30-4be3-959d-9f1179285a76" providerId="ADAL" clId="{6AF0E608-F607-4F02-98A4-8217F89F344F}" dt="2023-12-13T16:36:20.510" v="106" actId="255"/>
          <ac:spMkLst>
            <pc:docMk/>
            <pc:sldMk cId="3884598569" sldId="277"/>
            <ac:spMk id="2" creationId="{99833244-60C4-3A43-9908-305BD1C05D50}"/>
          </ac:spMkLst>
        </pc:spChg>
      </pc:sldChg>
      <pc:sldChg chg="modSp mod">
        <pc:chgData name="Harrison, Angela (MOED)" userId="8537e40c-9b30-4be3-959d-9f1179285a76" providerId="ADAL" clId="{6AF0E608-F607-4F02-98A4-8217F89F344F}" dt="2023-12-13T17:27:59.123" v="4127" actId="113"/>
        <pc:sldMkLst>
          <pc:docMk/>
          <pc:sldMk cId="1870640928" sldId="278"/>
        </pc:sldMkLst>
        <pc:spChg chg="mod">
          <ac:chgData name="Harrison, Angela (MOED)" userId="8537e40c-9b30-4be3-959d-9f1179285a76" providerId="ADAL" clId="{6AF0E608-F607-4F02-98A4-8217F89F344F}" dt="2023-12-13T17:27:59.123" v="4127" actId="113"/>
          <ac:spMkLst>
            <pc:docMk/>
            <pc:sldMk cId="1870640928" sldId="278"/>
            <ac:spMk id="2" creationId="{30440678-D82D-5A4D-9E26-D336E5C7B1D2}"/>
          </ac:spMkLst>
        </pc:spChg>
      </pc:sldChg>
      <pc:sldChg chg="addSp delSp modSp mod">
        <pc:chgData name="Harrison, Angela (MOED)" userId="8537e40c-9b30-4be3-959d-9f1179285a76" providerId="ADAL" clId="{6AF0E608-F607-4F02-98A4-8217F89F344F}" dt="2023-12-13T18:51:03.912" v="4766" actId="20577"/>
        <pc:sldMkLst>
          <pc:docMk/>
          <pc:sldMk cId="2007671196" sldId="279"/>
        </pc:sldMkLst>
        <pc:spChg chg="add mod">
          <ac:chgData name="Harrison, Angela (MOED)" userId="8537e40c-9b30-4be3-959d-9f1179285a76" providerId="ADAL" clId="{6AF0E608-F607-4F02-98A4-8217F89F344F}" dt="2023-12-13T17:10:10.811" v="2330" actId="1076"/>
          <ac:spMkLst>
            <pc:docMk/>
            <pc:sldMk cId="2007671196" sldId="279"/>
            <ac:spMk id="3" creationId="{0AFFE2CC-A52F-5145-B67E-9E1F37A4C7CA}"/>
          </ac:spMkLst>
        </pc:spChg>
        <pc:spChg chg="del mod">
          <ac:chgData name="Harrison, Angela (MOED)" userId="8537e40c-9b30-4be3-959d-9f1179285a76" providerId="ADAL" clId="{6AF0E608-F607-4F02-98A4-8217F89F344F}" dt="2023-12-13T17:04:37.026" v="1604" actId="21"/>
          <ac:spMkLst>
            <pc:docMk/>
            <pc:sldMk cId="2007671196" sldId="279"/>
            <ac:spMk id="4" creationId="{D0E36061-DC27-F41C-5CCB-E681809A65B2}"/>
          </ac:spMkLst>
        </pc:spChg>
        <pc:spChg chg="add mod">
          <ac:chgData name="Harrison, Angela (MOED)" userId="8537e40c-9b30-4be3-959d-9f1179285a76" providerId="ADAL" clId="{6AF0E608-F607-4F02-98A4-8217F89F344F}" dt="2023-12-13T18:51:03.912" v="4766" actId="20577"/>
          <ac:spMkLst>
            <pc:docMk/>
            <pc:sldMk cId="2007671196" sldId="279"/>
            <ac:spMk id="7" creationId="{8D1DDB41-7CFB-97EC-3844-5F39AB804B0F}"/>
          </ac:spMkLst>
        </pc:spChg>
      </pc:sldChg>
      <pc:sldChg chg="modSp mod">
        <pc:chgData name="Harrison, Angela (MOED)" userId="8537e40c-9b30-4be3-959d-9f1179285a76" providerId="ADAL" clId="{6AF0E608-F607-4F02-98A4-8217F89F344F}" dt="2023-12-13T16:43:57.993" v="728" actId="255"/>
        <pc:sldMkLst>
          <pc:docMk/>
          <pc:sldMk cId="2964087571" sldId="280"/>
        </pc:sldMkLst>
        <pc:spChg chg="mod">
          <ac:chgData name="Harrison, Angela (MOED)" userId="8537e40c-9b30-4be3-959d-9f1179285a76" providerId="ADAL" clId="{6AF0E608-F607-4F02-98A4-8217F89F344F}" dt="2023-12-13T16:43:57.993" v="728" actId="255"/>
          <ac:spMkLst>
            <pc:docMk/>
            <pc:sldMk cId="2964087571" sldId="280"/>
            <ac:spMk id="3" creationId="{5FF3EFB9-543D-A377-D911-38A2F990BF23}"/>
          </ac:spMkLst>
        </pc:spChg>
      </pc:sldChg>
      <pc:sldChg chg="modSp mod">
        <pc:chgData name="Harrison, Angela (MOED)" userId="8537e40c-9b30-4be3-959d-9f1179285a76" providerId="ADAL" clId="{6AF0E608-F607-4F02-98A4-8217F89F344F}" dt="2023-12-13T18:26:40.907" v="4751" actId="5793"/>
        <pc:sldMkLst>
          <pc:docMk/>
          <pc:sldMk cId="1385667127" sldId="281"/>
        </pc:sldMkLst>
        <pc:spChg chg="mod">
          <ac:chgData name="Harrison, Angela (MOED)" userId="8537e40c-9b30-4be3-959d-9f1179285a76" providerId="ADAL" clId="{6AF0E608-F607-4F02-98A4-8217F89F344F}" dt="2023-12-13T18:26:40.907" v="4751" actId="5793"/>
          <ac:spMkLst>
            <pc:docMk/>
            <pc:sldMk cId="1385667127" sldId="281"/>
            <ac:spMk id="3" creationId="{BCE99CBF-31CE-304D-2108-C5642A817887}"/>
          </ac:spMkLst>
        </pc:spChg>
      </pc:sldChg>
      <pc:sldChg chg="addSp delSp modSp mod">
        <pc:chgData name="Harrison, Angela (MOED)" userId="8537e40c-9b30-4be3-959d-9f1179285a76" providerId="ADAL" clId="{6AF0E608-F607-4F02-98A4-8217F89F344F}" dt="2023-12-13T17:34:17.181" v="4324" actId="20577"/>
        <pc:sldMkLst>
          <pc:docMk/>
          <pc:sldMk cId="1795579220" sldId="282"/>
        </pc:sldMkLst>
        <pc:spChg chg="del mod">
          <ac:chgData name="Harrison, Angela (MOED)" userId="8537e40c-9b30-4be3-959d-9f1179285a76" providerId="ADAL" clId="{6AF0E608-F607-4F02-98A4-8217F89F344F}" dt="2023-12-13T17:12:03.613" v="2511" actId="21"/>
          <ac:spMkLst>
            <pc:docMk/>
            <pc:sldMk cId="1795579220" sldId="282"/>
            <ac:spMk id="2" creationId="{30440678-D82D-5A4D-9E26-D336E5C7B1D2}"/>
          </ac:spMkLst>
        </pc:spChg>
        <pc:spChg chg="del mod">
          <ac:chgData name="Harrison, Angela (MOED)" userId="8537e40c-9b30-4be3-959d-9f1179285a76" providerId="ADAL" clId="{6AF0E608-F607-4F02-98A4-8217F89F344F}" dt="2023-12-13T17:12:14.603" v="2514" actId="21"/>
          <ac:spMkLst>
            <pc:docMk/>
            <pc:sldMk cId="1795579220" sldId="282"/>
            <ac:spMk id="3" creationId="{9F0CF4B8-B431-7010-697A-B4C01AE73396}"/>
          </ac:spMkLst>
        </pc:spChg>
        <pc:spChg chg="add del mod">
          <ac:chgData name="Harrison, Angela (MOED)" userId="8537e40c-9b30-4be3-959d-9f1179285a76" providerId="ADAL" clId="{6AF0E608-F607-4F02-98A4-8217F89F344F}" dt="2023-12-13T17:12:11.596" v="2513" actId="21"/>
          <ac:spMkLst>
            <pc:docMk/>
            <pc:sldMk cId="1795579220" sldId="282"/>
            <ac:spMk id="7" creationId="{304C5F2C-757F-6781-4345-4B6078020489}"/>
          </ac:spMkLst>
        </pc:spChg>
        <pc:spChg chg="add mod">
          <ac:chgData name="Harrison, Angela (MOED)" userId="8537e40c-9b30-4be3-959d-9f1179285a76" providerId="ADAL" clId="{6AF0E608-F607-4F02-98A4-8217F89F344F}" dt="2023-12-13T17:12:33.833" v="2528" actId="20577"/>
          <ac:spMkLst>
            <pc:docMk/>
            <pc:sldMk cId="1795579220" sldId="282"/>
            <ac:spMk id="8" creationId="{D7D41CDE-0BB2-8C6F-A63E-AA293FC3FEBD}"/>
          </ac:spMkLst>
        </pc:spChg>
        <pc:spChg chg="add del mod">
          <ac:chgData name="Harrison, Angela (MOED)" userId="8537e40c-9b30-4be3-959d-9f1179285a76" providerId="ADAL" clId="{6AF0E608-F607-4F02-98A4-8217F89F344F}" dt="2023-12-13T17:12:56.517" v="2582"/>
          <ac:spMkLst>
            <pc:docMk/>
            <pc:sldMk cId="1795579220" sldId="282"/>
            <ac:spMk id="10" creationId="{C981C2C2-EAA8-CAE1-CE9A-551BE45A4286}"/>
          </ac:spMkLst>
        </pc:spChg>
        <pc:spChg chg="add mod">
          <ac:chgData name="Harrison, Angela (MOED)" userId="8537e40c-9b30-4be3-959d-9f1179285a76" providerId="ADAL" clId="{6AF0E608-F607-4F02-98A4-8217F89F344F}" dt="2023-12-13T17:34:17.181" v="4324" actId="20577"/>
          <ac:spMkLst>
            <pc:docMk/>
            <pc:sldMk cId="1795579220" sldId="282"/>
            <ac:spMk id="11" creationId="{56436913-3D10-BEBA-3AAF-0E104EFAE1F0}"/>
          </ac:spMkLst>
        </pc:spChg>
      </pc:sldChg>
      <pc:sldChg chg="del">
        <pc:chgData name="Harrison, Angela (MOED)" userId="8537e40c-9b30-4be3-959d-9f1179285a76" providerId="ADAL" clId="{6AF0E608-F607-4F02-98A4-8217F89F344F}" dt="2023-12-13T17:27:10.665" v="4122" actId="2696"/>
        <pc:sldMkLst>
          <pc:docMk/>
          <pc:sldMk cId="3260406858" sldId="287"/>
        </pc:sldMkLst>
      </pc:sldChg>
      <pc:sldChg chg="del">
        <pc:chgData name="Harrison, Angela (MOED)" userId="8537e40c-9b30-4be3-959d-9f1179285a76" providerId="ADAL" clId="{6AF0E608-F607-4F02-98A4-8217F89F344F}" dt="2023-12-13T17:27:15.978" v="4123" actId="2696"/>
        <pc:sldMkLst>
          <pc:docMk/>
          <pc:sldMk cId="426835261" sldId="288"/>
        </pc:sldMkLst>
      </pc:sldChg>
      <pc:sldChg chg="del">
        <pc:chgData name="Harrison, Angela (MOED)" userId="8537e40c-9b30-4be3-959d-9f1179285a76" providerId="ADAL" clId="{6AF0E608-F607-4F02-98A4-8217F89F344F}" dt="2023-12-13T17:27:26.242" v="4125" actId="2696"/>
        <pc:sldMkLst>
          <pc:docMk/>
          <pc:sldMk cId="890818462" sldId="289"/>
        </pc:sldMkLst>
      </pc:sldChg>
      <pc:sldChg chg="del">
        <pc:chgData name="Harrison, Angela (MOED)" userId="8537e40c-9b30-4be3-959d-9f1179285a76" providerId="ADAL" clId="{6AF0E608-F607-4F02-98A4-8217F89F344F}" dt="2023-12-13T17:27:21.443" v="4124" actId="2696"/>
        <pc:sldMkLst>
          <pc:docMk/>
          <pc:sldMk cId="1585944082" sldId="290"/>
        </pc:sldMkLst>
      </pc:sldChg>
      <pc:sldChg chg="addSp delSp modSp add mod">
        <pc:chgData name="Harrison, Angela (MOED)" userId="8537e40c-9b30-4be3-959d-9f1179285a76" providerId="ADAL" clId="{6AF0E608-F607-4F02-98A4-8217F89F344F}" dt="2023-12-13T16:54:45.512" v="1074" actId="20577"/>
        <pc:sldMkLst>
          <pc:docMk/>
          <pc:sldMk cId="3076572026" sldId="291"/>
        </pc:sldMkLst>
        <pc:spChg chg="add del mod">
          <ac:chgData name="Harrison, Angela (MOED)" userId="8537e40c-9b30-4be3-959d-9f1179285a76" providerId="ADAL" clId="{6AF0E608-F607-4F02-98A4-8217F89F344F}" dt="2023-12-13T16:50:36.565" v="830" actId="1076"/>
          <ac:spMkLst>
            <pc:docMk/>
            <pc:sldMk cId="3076572026" sldId="291"/>
            <ac:spMk id="2" creationId="{30440678-D82D-5A4D-9E26-D336E5C7B1D2}"/>
          </ac:spMkLst>
        </pc:spChg>
        <pc:spChg chg="add del mod">
          <ac:chgData name="Harrison, Angela (MOED)" userId="8537e40c-9b30-4be3-959d-9f1179285a76" providerId="ADAL" clId="{6AF0E608-F607-4F02-98A4-8217F89F344F}" dt="2023-12-13T16:49:10.947" v="814" actId="21"/>
          <ac:spMkLst>
            <pc:docMk/>
            <pc:sldMk cId="3076572026" sldId="291"/>
            <ac:spMk id="4" creationId="{F1936D1E-D0C7-81B5-4226-CFDB548597AB}"/>
          </ac:spMkLst>
        </pc:spChg>
        <pc:spChg chg="add mod">
          <ac:chgData name="Harrison, Angela (MOED)" userId="8537e40c-9b30-4be3-959d-9f1179285a76" providerId="ADAL" clId="{6AF0E608-F607-4F02-98A4-8217F89F344F}" dt="2023-12-13T16:54:45.512" v="1074" actId="20577"/>
          <ac:spMkLst>
            <pc:docMk/>
            <pc:sldMk cId="3076572026" sldId="291"/>
            <ac:spMk id="8" creationId="{5AAD07AC-029C-63FC-6D10-36F01B930F24}"/>
          </ac:spMkLst>
        </pc:spChg>
        <pc:picChg chg="add mod">
          <ac:chgData name="Harrison, Angela (MOED)" userId="8537e40c-9b30-4be3-959d-9f1179285a76" providerId="ADAL" clId="{6AF0E608-F607-4F02-98A4-8217F89F344F}" dt="2023-12-13T16:51:08.956" v="837" actId="14100"/>
          <ac:picMkLst>
            <pc:docMk/>
            <pc:sldMk cId="3076572026" sldId="291"/>
            <ac:picMk id="7" creationId="{64F67BCC-36C2-A7B0-1B62-C40DA37D8B64}"/>
          </ac:picMkLst>
        </pc:picChg>
      </pc:sldChg>
      <pc:sldChg chg="addSp modSp add mod">
        <pc:chgData name="Harrison, Angela (MOED)" userId="8537e40c-9b30-4be3-959d-9f1179285a76" providerId="ADAL" clId="{6AF0E608-F607-4F02-98A4-8217F89F344F}" dt="2023-12-13T17:30:20.205" v="4144" actId="1440"/>
        <pc:sldMkLst>
          <pc:docMk/>
          <pc:sldMk cId="287625729" sldId="292"/>
        </pc:sldMkLst>
        <pc:spChg chg="mod">
          <ac:chgData name="Harrison, Angela (MOED)" userId="8537e40c-9b30-4be3-959d-9f1179285a76" providerId="ADAL" clId="{6AF0E608-F607-4F02-98A4-8217F89F344F}" dt="2023-12-13T17:23:12.435" v="3496" actId="1076"/>
          <ac:spMkLst>
            <pc:docMk/>
            <pc:sldMk cId="287625729" sldId="292"/>
            <ac:spMk id="8" creationId="{D7D41CDE-0BB2-8C6F-A63E-AA293FC3FEBD}"/>
          </ac:spMkLst>
        </pc:spChg>
        <pc:spChg chg="mod">
          <ac:chgData name="Harrison, Angela (MOED)" userId="8537e40c-9b30-4be3-959d-9f1179285a76" providerId="ADAL" clId="{6AF0E608-F607-4F02-98A4-8217F89F344F}" dt="2023-12-13T17:28:26.429" v="4131" actId="20577"/>
          <ac:spMkLst>
            <pc:docMk/>
            <pc:sldMk cId="287625729" sldId="292"/>
            <ac:spMk id="11" creationId="{56436913-3D10-BEBA-3AAF-0E104EFAE1F0}"/>
          </ac:spMkLst>
        </pc:spChg>
        <pc:picChg chg="add mod">
          <ac:chgData name="Harrison, Angela (MOED)" userId="8537e40c-9b30-4be3-959d-9f1179285a76" providerId="ADAL" clId="{6AF0E608-F607-4F02-98A4-8217F89F344F}" dt="2023-12-13T17:30:20.205" v="4144" actId="1440"/>
          <ac:picMkLst>
            <pc:docMk/>
            <pc:sldMk cId="287625729" sldId="292"/>
            <ac:picMk id="3" creationId="{4B1CDED1-5835-5C8C-414B-56933AF4906F}"/>
          </ac:picMkLst>
        </pc:picChg>
      </pc:sldChg>
      <pc:sldChg chg="modSp add mod">
        <pc:chgData name="Harrison, Angela (MOED)" userId="8537e40c-9b30-4be3-959d-9f1179285a76" providerId="ADAL" clId="{6AF0E608-F607-4F02-98A4-8217F89F344F}" dt="2023-12-13T17:31:56.233" v="4232" actId="20577"/>
        <pc:sldMkLst>
          <pc:docMk/>
          <pc:sldMk cId="4238925631" sldId="293"/>
        </pc:sldMkLst>
        <pc:spChg chg="mod">
          <ac:chgData name="Harrison, Angela (MOED)" userId="8537e40c-9b30-4be3-959d-9f1179285a76" providerId="ADAL" clId="{6AF0E608-F607-4F02-98A4-8217F89F344F}" dt="2023-12-13T17:24:28.997" v="3702" actId="20577"/>
          <ac:spMkLst>
            <pc:docMk/>
            <pc:sldMk cId="4238925631" sldId="293"/>
            <ac:spMk id="3" creationId="{0AFFE2CC-A52F-5145-B67E-9E1F37A4C7CA}"/>
          </ac:spMkLst>
        </pc:spChg>
        <pc:spChg chg="mod">
          <ac:chgData name="Harrison, Angela (MOED)" userId="8537e40c-9b30-4be3-959d-9f1179285a76" providerId="ADAL" clId="{6AF0E608-F607-4F02-98A4-8217F89F344F}" dt="2023-12-13T17:31:56.233" v="4232" actId="20577"/>
          <ac:spMkLst>
            <pc:docMk/>
            <pc:sldMk cId="4238925631" sldId="293"/>
            <ac:spMk id="7" creationId="{8D1DDB41-7CFB-97EC-3844-5F39AB804B0F}"/>
          </ac:spMkLst>
        </pc:spChg>
      </pc:sldChg>
      <pc:sldChg chg="modSp add mod">
        <pc:chgData name="Harrison, Angela (MOED)" userId="8537e40c-9b30-4be3-959d-9f1179285a76" providerId="ADAL" clId="{6AF0E608-F607-4F02-98A4-8217F89F344F}" dt="2023-12-13T17:40:01.454" v="4641" actId="1076"/>
        <pc:sldMkLst>
          <pc:docMk/>
          <pc:sldMk cId="1831871200" sldId="294"/>
        </pc:sldMkLst>
        <pc:spChg chg="mod">
          <ac:chgData name="Harrison, Angela (MOED)" userId="8537e40c-9b30-4be3-959d-9f1179285a76" providerId="ADAL" clId="{6AF0E608-F607-4F02-98A4-8217F89F344F}" dt="2023-12-13T17:40:01.454" v="4641" actId="1076"/>
          <ac:spMkLst>
            <pc:docMk/>
            <pc:sldMk cId="1831871200" sldId="294"/>
            <ac:spMk id="2" creationId="{30440678-D82D-5A4D-9E26-D336E5C7B1D2}"/>
          </ac:spMkLst>
        </pc:spChg>
        <pc:spChg chg="mod">
          <ac:chgData name="Harrison, Angela (MOED)" userId="8537e40c-9b30-4be3-959d-9f1179285a76" providerId="ADAL" clId="{6AF0E608-F607-4F02-98A4-8217F89F344F}" dt="2023-12-13T17:39:58.965" v="4640" actId="1076"/>
          <ac:spMkLst>
            <pc:docMk/>
            <pc:sldMk cId="1831871200" sldId="294"/>
            <ac:spMk id="8" creationId="{1816C121-94C3-0C41-9AF6-CF6150FC347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AB109-E059-3A42-A49F-B4A27582CD0D}" type="datetimeFigureOut">
              <a:rPr lang="en-US" smtClean="0"/>
              <a:t>12/13/2023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8930C-FE95-1846-9201-E5758B488041}" type="slidenum">
              <a:rPr lang="en-US" smtClean="0"/>
              <a:t>‹#›</a:t>
            </a:fld>
            <a:endParaRPr lang="en-US"/>
          </a:p>
        </p:txBody>
      </p:sp>
    </p:spTree>
    <p:extLst>
      <p:ext uri="{BB962C8B-B14F-4D97-AF65-F5344CB8AC3E}">
        <p14:creationId xmlns:p14="http://schemas.microsoft.com/office/powerpoint/2010/main" val="203408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Avenir Next Demi Bold 60 point for the title </a:t>
            </a:r>
          </a:p>
          <a:p>
            <a:r>
              <a:rPr lang="en-US" dirty="0"/>
              <a:t>Use Avenir Next Ultra Light 24 point for the subtext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text should be center aligned</a:t>
            </a:r>
          </a:p>
          <a:p>
            <a:endParaRPr lang="en-US" dirty="0"/>
          </a:p>
          <a:p>
            <a:endParaRPr lang="en-US" dirty="0"/>
          </a:p>
        </p:txBody>
      </p:sp>
      <p:sp>
        <p:nvSpPr>
          <p:cNvPr id="4" name="Slide Number Placeholder 3"/>
          <p:cNvSpPr>
            <a:spLocks noGrp="1"/>
          </p:cNvSpPr>
          <p:nvPr>
            <p:ph type="sldNum" sz="quarter" idx="5"/>
          </p:nvPr>
        </p:nvSpPr>
        <p:spPr/>
        <p:txBody>
          <a:bodyPr/>
          <a:lstStyle/>
          <a:p>
            <a:fld id="{8618930C-FE95-1846-9201-E5758B488041}" type="slidenum">
              <a:rPr lang="en-US" smtClean="0"/>
              <a:t>1</a:t>
            </a:fld>
            <a:endParaRPr lang="en-US"/>
          </a:p>
        </p:txBody>
      </p:sp>
    </p:spTree>
    <p:extLst>
      <p:ext uri="{BB962C8B-B14F-4D97-AF65-F5344CB8AC3E}">
        <p14:creationId xmlns:p14="http://schemas.microsoft.com/office/powerpoint/2010/main" val="1046594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Avenir Next Demi Bold 44 point for the slide title </a:t>
            </a:r>
          </a:p>
          <a:p>
            <a:r>
              <a:rPr lang="en-US" dirty="0"/>
              <a:t>Use Avenir Next Ultra Light 28 point for the subtext</a:t>
            </a:r>
          </a:p>
          <a:p>
            <a:r>
              <a:rPr lang="en-US" dirty="0"/>
              <a:t>All text should be left aligned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Utilize square bullet points instead of round to create a modern feel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618930C-FE95-1846-9201-E5758B488041}" type="slidenum">
              <a:rPr lang="en-US" smtClean="0"/>
              <a:t>3</a:t>
            </a:fld>
            <a:endParaRPr lang="en-US"/>
          </a:p>
        </p:txBody>
      </p:sp>
    </p:spTree>
    <p:extLst>
      <p:ext uri="{BB962C8B-B14F-4D97-AF65-F5344CB8AC3E}">
        <p14:creationId xmlns:p14="http://schemas.microsoft.com/office/powerpoint/2010/main" val="409296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Avenir Next Demi Bold 44 point for the slide title </a:t>
            </a:r>
          </a:p>
          <a:p>
            <a:r>
              <a:rPr lang="en-US" dirty="0"/>
              <a:t>Use Avenir Next Ultra Light 28 point for the subtext</a:t>
            </a:r>
          </a:p>
          <a:p>
            <a:r>
              <a:rPr lang="en-US" dirty="0"/>
              <a:t>All text should be left aligned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Utilize square bullet points instead of round to create a modern feel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618930C-FE95-1846-9201-E5758B488041}" type="slidenum">
              <a:rPr lang="en-US" smtClean="0"/>
              <a:t>4</a:t>
            </a:fld>
            <a:endParaRPr lang="en-US"/>
          </a:p>
        </p:txBody>
      </p:sp>
    </p:spTree>
    <p:extLst>
      <p:ext uri="{BB962C8B-B14F-4D97-AF65-F5344CB8AC3E}">
        <p14:creationId xmlns:p14="http://schemas.microsoft.com/office/powerpoint/2010/main" val="46059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Avenir Next Demi Bold 44 point for the slide title </a:t>
            </a:r>
          </a:p>
          <a:p>
            <a:r>
              <a:rPr lang="en-US" dirty="0"/>
              <a:t>Use Avenir Next Ultra Light 28 point for the subtext</a:t>
            </a:r>
          </a:p>
          <a:p>
            <a:r>
              <a:rPr lang="en-US" dirty="0"/>
              <a:t>All text should be left aligned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Utilize square bullet points instead of round to create a modern feel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618930C-FE95-1846-9201-E5758B488041}" type="slidenum">
              <a:rPr lang="en-US" smtClean="0"/>
              <a:t>5</a:t>
            </a:fld>
            <a:endParaRPr lang="en-US"/>
          </a:p>
        </p:txBody>
      </p:sp>
    </p:spTree>
    <p:extLst>
      <p:ext uri="{BB962C8B-B14F-4D97-AF65-F5344CB8AC3E}">
        <p14:creationId xmlns:p14="http://schemas.microsoft.com/office/powerpoint/2010/main" val="1483691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Avenir Next Demi Bold 44 point for the slide title </a:t>
            </a:r>
          </a:p>
          <a:p>
            <a:r>
              <a:rPr lang="en-US" dirty="0"/>
              <a:t>Use Avenir Next Ultra Light 28 point for the subtext</a:t>
            </a:r>
          </a:p>
          <a:p>
            <a:r>
              <a:rPr lang="en-US" dirty="0"/>
              <a:t>All text should be left aligned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Utilize square bullet points instead of round to create a modern feel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618930C-FE95-1846-9201-E5758B488041}" type="slidenum">
              <a:rPr lang="en-US" smtClean="0"/>
              <a:t>6</a:t>
            </a:fld>
            <a:endParaRPr lang="en-US"/>
          </a:p>
        </p:txBody>
      </p:sp>
    </p:spTree>
    <p:extLst>
      <p:ext uri="{BB962C8B-B14F-4D97-AF65-F5344CB8AC3E}">
        <p14:creationId xmlns:p14="http://schemas.microsoft.com/office/powerpoint/2010/main" val="2480362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Avenir Next Demi Bold 44 point for the slide title </a:t>
            </a:r>
          </a:p>
          <a:p>
            <a:r>
              <a:rPr lang="en-US" dirty="0"/>
              <a:t>Use Avenir Next Ultra Light 28 point for the subtext</a:t>
            </a:r>
          </a:p>
          <a:p>
            <a:r>
              <a:rPr lang="en-US" dirty="0"/>
              <a:t>All text should be left aligned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Utilize square bullet points instead of round to create a modern feel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618930C-FE95-1846-9201-E5758B488041}" type="slidenum">
              <a:rPr lang="en-US" smtClean="0"/>
              <a:t>7</a:t>
            </a:fld>
            <a:endParaRPr lang="en-US"/>
          </a:p>
        </p:txBody>
      </p:sp>
    </p:spTree>
    <p:extLst>
      <p:ext uri="{BB962C8B-B14F-4D97-AF65-F5344CB8AC3E}">
        <p14:creationId xmlns:p14="http://schemas.microsoft.com/office/powerpoint/2010/main" val="3707435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Avenir Next Demi Bold 44 point for the slide title </a:t>
            </a:r>
          </a:p>
          <a:p>
            <a:r>
              <a:rPr lang="en-US" dirty="0"/>
              <a:t>Use Avenir Next Ultra Light 28 point for the subtext</a:t>
            </a:r>
          </a:p>
          <a:p>
            <a:r>
              <a:rPr lang="en-US" dirty="0"/>
              <a:t>All text should be left aligned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Utilize square bullet points instead of round to create a modern feel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618930C-FE95-1846-9201-E5758B488041}" type="slidenum">
              <a:rPr lang="en-US" smtClean="0"/>
              <a:t>8</a:t>
            </a:fld>
            <a:endParaRPr lang="en-US"/>
          </a:p>
        </p:txBody>
      </p:sp>
    </p:spTree>
    <p:extLst>
      <p:ext uri="{BB962C8B-B14F-4D97-AF65-F5344CB8AC3E}">
        <p14:creationId xmlns:p14="http://schemas.microsoft.com/office/powerpoint/2010/main" val="41074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Avenir Next Demi Bold 44 point for the slide title </a:t>
            </a:r>
          </a:p>
          <a:p>
            <a:r>
              <a:rPr lang="en-US" dirty="0"/>
              <a:t>Use Avenir Next Ultra Light 28 point for the subtext</a:t>
            </a:r>
          </a:p>
          <a:p>
            <a:r>
              <a:rPr lang="en-US" dirty="0"/>
              <a:t>All text should be left aligned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Utilize square bullet points instead of round to create a modern feel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available, utilize Colorful Palette 1 for chart color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618930C-FE95-1846-9201-E5758B488041}" type="slidenum">
              <a:rPr lang="en-US" smtClean="0"/>
              <a:t>9</a:t>
            </a:fld>
            <a:endParaRPr lang="en-US"/>
          </a:p>
        </p:txBody>
      </p:sp>
    </p:spTree>
    <p:extLst>
      <p:ext uri="{BB962C8B-B14F-4D97-AF65-F5344CB8AC3E}">
        <p14:creationId xmlns:p14="http://schemas.microsoft.com/office/powerpoint/2010/main" val="931424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Avenir Next Demi Bold 44 point for the slide title </a:t>
            </a:r>
          </a:p>
          <a:p>
            <a:r>
              <a:rPr lang="en-US" dirty="0"/>
              <a:t>Use Avenir Next Ultra Light 28 point for the subtext</a:t>
            </a:r>
          </a:p>
          <a:p>
            <a:r>
              <a:rPr lang="en-US" dirty="0"/>
              <a:t>All text should be left aligned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Utilize square bullet points instead of round to create a modern feel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available, utilize Colorful Palette 1 for chart color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618930C-FE95-1846-9201-E5758B488041}" type="slidenum">
              <a:rPr lang="en-US" smtClean="0"/>
              <a:t>10</a:t>
            </a:fld>
            <a:endParaRPr lang="en-US"/>
          </a:p>
        </p:txBody>
      </p:sp>
    </p:spTree>
    <p:extLst>
      <p:ext uri="{BB962C8B-B14F-4D97-AF65-F5344CB8AC3E}">
        <p14:creationId xmlns:p14="http://schemas.microsoft.com/office/powerpoint/2010/main" val="218401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9E72-9915-BC76-4BDC-FB674916E3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D18D27-5C7E-1FAF-4BBE-CCAA765C41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3D3A28-FEC6-B114-2A47-25B7468FC135}"/>
              </a:ext>
            </a:extLst>
          </p:cNvPr>
          <p:cNvSpPr>
            <a:spLocks noGrp="1"/>
          </p:cNvSpPr>
          <p:nvPr>
            <p:ph type="dt" sz="half" idx="10"/>
          </p:nvPr>
        </p:nvSpPr>
        <p:spPr/>
        <p:txBody>
          <a:bodyPr/>
          <a:lstStyle/>
          <a:p>
            <a:fld id="{56E9972D-9742-8443-8FB6-B5D2AFA9E7E1}" type="datetimeFigureOut">
              <a:rPr lang="en-US" smtClean="0"/>
              <a:t>12/13/2023</a:t>
            </a:fld>
            <a:endParaRPr lang="en-US"/>
          </a:p>
        </p:txBody>
      </p:sp>
      <p:sp>
        <p:nvSpPr>
          <p:cNvPr id="5" name="Footer Placeholder 4">
            <a:extLst>
              <a:ext uri="{FF2B5EF4-FFF2-40B4-BE49-F238E27FC236}">
                <a16:creationId xmlns:a16="http://schemas.microsoft.com/office/drawing/2014/main" id="{FD1AF2BF-B3E8-BE0B-F233-97B300F28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8BB88-8FCB-F393-4199-1CED4B1E499C}"/>
              </a:ext>
            </a:extLst>
          </p:cNvPr>
          <p:cNvSpPr>
            <a:spLocks noGrp="1"/>
          </p:cNvSpPr>
          <p:nvPr>
            <p:ph type="sldNum" sz="quarter" idx="12"/>
          </p:nvPr>
        </p:nvSpPr>
        <p:spPr/>
        <p:txBody>
          <a:bodyPr/>
          <a:lstStyle/>
          <a:p>
            <a:fld id="{141AE4D3-F931-394D-886D-8BF138DA951F}" type="slidenum">
              <a:rPr lang="en-US" smtClean="0"/>
              <a:t>‹#›</a:t>
            </a:fld>
            <a:endParaRPr lang="en-US"/>
          </a:p>
        </p:txBody>
      </p:sp>
    </p:spTree>
    <p:extLst>
      <p:ext uri="{BB962C8B-B14F-4D97-AF65-F5344CB8AC3E}">
        <p14:creationId xmlns:p14="http://schemas.microsoft.com/office/powerpoint/2010/main" val="283438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D4B33-754E-0BDD-6DEC-A6301A2E9C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821CF0-2CA5-9B3F-5C77-0EA5E2BFC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1F78E-BB62-BE97-D40A-D9C794ECBE93}"/>
              </a:ext>
            </a:extLst>
          </p:cNvPr>
          <p:cNvSpPr>
            <a:spLocks noGrp="1"/>
          </p:cNvSpPr>
          <p:nvPr>
            <p:ph type="dt" sz="half" idx="10"/>
          </p:nvPr>
        </p:nvSpPr>
        <p:spPr/>
        <p:txBody>
          <a:bodyPr/>
          <a:lstStyle/>
          <a:p>
            <a:fld id="{56E9972D-9742-8443-8FB6-B5D2AFA9E7E1}" type="datetimeFigureOut">
              <a:rPr lang="en-US" smtClean="0"/>
              <a:t>12/13/2023</a:t>
            </a:fld>
            <a:endParaRPr lang="en-US"/>
          </a:p>
        </p:txBody>
      </p:sp>
      <p:sp>
        <p:nvSpPr>
          <p:cNvPr id="5" name="Footer Placeholder 4">
            <a:extLst>
              <a:ext uri="{FF2B5EF4-FFF2-40B4-BE49-F238E27FC236}">
                <a16:creationId xmlns:a16="http://schemas.microsoft.com/office/drawing/2014/main" id="{889477ED-737E-85E9-0A65-B9B6042891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6DE9F0-9DAB-EB5F-927D-573CFAB6BB84}"/>
              </a:ext>
            </a:extLst>
          </p:cNvPr>
          <p:cNvSpPr>
            <a:spLocks noGrp="1"/>
          </p:cNvSpPr>
          <p:nvPr>
            <p:ph type="sldNum" sz="quarter" idx="12"/>
          </p:nvPr>
        </p:nvSpPr>
        <p:spPr/>
        <p:txBody>
          <a:bodyPr/>
          <a:lstStyle/>
          <a:p>
            <a:fld id="{141AE4D3-F931-394D-886D-8BF138DA951F}" type="slidenum">
              <a:rPr lang="en-US" smtClean="0"/>
              <a:t>‹#›</a:t>
            </a:fld>
            <a:endParaRPr lang="en-US"/>
          </a:p>
        </p:txBody>
      </p:sp>
    </p:spTree>
    <p:extLst>
      <p:ext uri="{BB962C8B-B14F-4D97-AF65-F5344CB8AC3E}">
        <p14:creationId xmlns:p14="http://schemas.microsoft.com/office/powerpoint/2010/main" val="266907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1C6CA1-1403-8127-4EDF-36583DE174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ACC934-9D77-3868-ACAD-562FAE6A0F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B58B8-8FBA-504D-8DA1-C64506A1BE7E}"/>
              </a:ext>
            </a:extLst>
          </p:cNvPr>
          <p:cNvSpPr>
            <a:spLocks noGrp="1"/>
          </p:cNvSpPr>
          <p:nvPr>
            <p:ph type="dt" sz="half" idx="10"/>
          </p:nvPr>
        </p:nvSpPr>
        <p:spPr/>
        <p:txBody>
          <a:bodyPr/>
          <a:lstStyle/>
          <a:p>
            <a:fld id="{56E9972D-9742-8443-8FB6-B5D2AFA9E7E1}" type="datetimeFigureOut">
              <a:rPr lang="en-US" smtClean="0"/>
              <a:t>12/13/2023</a:t>
            </a:fld>
            <a:endParaRPr lang="en-US"/>
          </a:p>
        </p:txBody>
      </p:sp>
      <p:sp>
        <p:nvSpPr>
          <p:cNvPr id="5" name="Footer Placeholder 4">
            <a:extLst>
              <a:ext uri="{FF2B5EF4-FFF2-40B4-BE49-F238E27FC236}">
                <a16:creationId xmlns:a16="http://schemas.microsoft.com/office/drawing/2014/main" id="{234D5D9F-8DD4-2EDE-DB11-59428DFDD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B93E4A-9EAF-FDF2-DB57-C2865BD353C7}"/>
              </a:ext>
            </a:extLst>
          </p:cNvPr>
          <p:cNvSpPr>
            <a:spLocks noGrp="1"/>
          </p:cNvSpPr>
          <p:nvPr>
            <p:ph type="sldNum" sz="quarter" idx="12"/>
          </p:nvPr>
        </p:nvSpPr>
        <p:spPr/>
        <p:txBody>
          <a:bodyPr/>
          <a:lstStyle/>
          <a:p>
            <a:fld id="{141AE4D3-F931-394D-886D-8BF138DA951F}" type="slidenum">
              <a:rPr lang="en-US" smtClean="0"/>
              <a:t>‹#›</a:t>
            </a:fld>
            <a:endParaRPr lang="en-US"/>
          </a:p>
        </p:txBody>
      </p:sp>
    </p:spTree>
    <p:extLst>
      <p:ext uri="{BB962C8B-B14F-4D97-AF65-F5344CB8AC3E}">
        <p14:creationId xmlns:p14="http://schemas.microsoft.com/office/powerpoint/2010/main" val="411131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E18C5-397B-5D7E-5D9B-BF05845A6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D2228-3FA4-60F9-3EFC-0A6FBEFB18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2FF59-50FE-E7B6-676E-B5A89249BB94}"/>
              </a:ext>
            </a:extLst>
          </p:cNvPr>
          <p:cNvSpPr>
            <a:spLocks noGrp="1"/>
          </p:cNvSpPr>
          <p:nvPr>
            <p:ph type="dt" sz="half" idx="10"/>
          </p:nvPr>
        </p:nvSpPr>
        <p:spPr/>
        <p:txBody>
          <a:bodyPr/>
          <a:lstStyle/>
          <a:p>
            <a:fld id="{56E9972D-9742-8443-8FB6-B5D2AFA9E7E1}" type="datetimeFigureOut">
              <a:rPr lang="en-US" smtClean="0"/>
              <a:t>12/13/2023</a:t>
            </a:fld>
            <a:endParaRPr lang="en-US"/>
          </a:p>
        </p:txBody>
      </p:sp>
      <p:sp>
        <p:nvSpPr>
          <p:cNvPr id="5" name="Footer Placeholder 4">
            <a:extLst>
              <a:ext uri="{FF2B5EF4-FFF2-40B4-BE49-F238E27FC236}">
                <a16:creationId xmlns:a16="http://schemas.microsoft.com/office/drawing/2014/main" id="{B6689B7B-3D5B-593F-76B1-C5A59BC82C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1D01B8-63F2-5A33-B3C8-3F9CE9DDBEB6}"/>
              </a:ext>
            </a:extLst>
          </p:cNvPr>
          <p:cNvSpPr>
            <a:spLocks noGrp="1"/>
          </p:cNvSpPr>
          <p:nvPr>
            <p:ph type="sldNum" sz="quarter" idx="12"/>
          </p:nvPr>
        </p:nvSpPr>
        <p:spPr/>
        <p:txBody>
          <a:bodyPr/>
          <a:lstStyle/>
          <a:p>
            <a:fld id="{141AE4D3-F931-394D-886D-8BF138DA951F}" type="slidenum">
              <a:rPr lang="en-US" smtClean="0"/>
              <a:t>‹#›</a:t>
            </a:fld>
            <a:endParaRPr lang="en-US"/>
          </a:p>
        </p:txBody>
      </p:sp>
    </p:spTree>
    <p:extLst>
      <p:ext uri="{BB962C8B-B14F-4D97-AF65-F5344CB8AC3E}">
        <p14:creationId xmlns:p14="http://schemas.microsoft.com/office/powerpoint/2010/main" val="3559382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7FD55-43F5-D1F2-2F7B-83AC284430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C03980-7C8B-925C-13B1-ED0206266C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F94675-C2F2-DE9A-D09B-049622964318}"/>
              </a:ext>
            </a:extLst>
          </p:cNvPr>
          <p:cNvSpPr>
            <a:spLocks noGrp="1"/>
          </p:cNvSpPr>
          <p:nvPr>
            <p:ph type="dt" sz="half" idx="10"/>
          </p:nvPr>
        </p:nvSpPr>
        <p:spPr/>
        <p:txBody>
          <a:bodyPr/>
          <a:lstStyle/>
          <a:p>
            <a:fld id="{56E9972D-9742-8443-8FB6-B5D2AFA9E7E1}" type="datetimeFigureOut">
              <a:rPr lang="en-US" smtClean="0"/>
              <a:t>12/13/2023</a:t>
            </a:fld>
            <a:endParaRPr lang="en-US"/>
          </a:p>
        </p:txBody>
      </p:sp>
      <p:sp>
        <p:nvSpPr>
          <p:cNvPr id="5" name="Footer Placeholder 4">
            <a:extLst>
              <a:ext uri="{FF2B5EF4-FFF2-40B4-BE49-F238E27FC236}">
                <a16:creationId xmlns:a16="http://schemas.microsoft.com/office/drawing/2014/main" id="{33DB77EF-5E28-D36C-2187-C45CE8895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19D5C5-B6AD-ECF6-6DFA-03B35E331F2C}"/>
              </a:ext>
            </a:extLst>
          </p:cNvPr>
          <p:cNvSpPr>
            <a:spLocks noGrp="1"/>
          </p:cNvSpPr>
          <p:nvPr>
            <p:ph type="sldNum" sz="quarter" idx="12"/>
          </p:nvPr>
        </p:nvSpPr>
        <p:spPr/>
        <p:txBody>
          <a:bodyPr/>
          <a:lstStyle/>
          <a:p>
            <a:fld id="{141AE4D3-F931-394D-886D-8BF138DA951F}" type="slidenum">
              <a:rPr lang="en-US" smtClean="0"/>
              <a:t>‹#›</a:t>
            </a:fld>
            <a:endParaRPr lang="en-US"/>
          </a:p>
        </p:txBody>
      </p:sp>
    </p:spTree>
    <p:extLst>
      <p:ext uri="{BB962C8B-B14F-4D97-AF65-F5344CB8AC3E}">
        <p14:creationId xmlns:p14="http://schemas.microsoft.com/office/powerpoint/2010/main" val="4078944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07BC-D78C-9D4E-A3A8-451FC8541E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9A9F05-1D52-4554-CAB4-9AF379A31F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60C1D3-E27C-CB26-35CD-8EC98571FF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BBC24D-A610-4302-2F15-681335750540}"/>
              </a:ext>
            </a:extLst>
          </p:cNvPr>
          <p:cNvSpPr>
            <a:spLocks noGrp="1"/>
          </p:cNvSpPr>
          <p:nvPr>
            <p:ph type="dt" sz="half" idx="10"/>
          </p:nvPr>
        </p:nvSpPr>
        <p:spPr/>
        <p:txBody>
          <a:bodyPr/>
          <a:lstStyle/>
          <a:p>
            <a:fld id="{56E9972D-9742-8443-8FB6-B5D2AFA9E7E1}" type="datetimeFigureOut">
              <a:rPr lang="en-US" smtClean="0"/>
              <a:t>12/13/2023</a:t>
            </a:fld>
            <a:endParaRPr lang="en-US"/>
          </a:p>
        </p:txBody>
      </p:sp>
      <p:sp>
        <p:nvSpPr>
          <p:cNvPr id="6" name="Footer Placeholder 5">
            <a:extLst>
              <a:ext uri="{FF2B5EF4-FFF2-40B4-BE49-F238E27FC236}">
                <a16:creationId xmlns:a16="http://schemas.microsoft.com/office/drawing/2014/main" id="{CB0BDC73-BB92-4FB9-2184-D97C5642E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6A4ADB-818B-8BE7-8E10-0DCF4ED9CEBE}"/>
              </a:ext>
            </a:extLst>
          </p:cNvPr>
          <p:cNvSpPr>
            <a:spLocks noGrp="1"/>
          </p:cNvSpPr>
          <p:nvPr>
            <p:ph type="sldNum" sz="quarter" idx="12"/>
          </p:nvPr>
        </p:nvSpPr>
        <p:spPr/>
        <p:txBody>
          <a:bodyPr/>
          <a:lstStyle/>
          <a:p>
            <a:fld id="{141AE4D3-F931-394D-886D-8BF138DA951F}" type="slidenum">
              <a:rPr lang="en-US" smtClean="0"/>
              <a:t>‹#›</a:t>
            </a:fld>
            <a:endParaRPr lang="en-US"/>
          </a:p>
        </p:txBody>
      </p:sp>
    </p:spTree>
    <p:extLst>
      <p:ext uri="{BB962C8B-B14F-4D97-AF65-F5344CB8AC3E}">
        <p14:creationId xmlns:p14="http://schemas.microsoft.com/office/powerpoint/2010/main" val="507693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B3E7A-25E8-0C92-E53D-FF3E3E1CF1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9772DC-9EB5-A6D9-7BAB-BE993A9BA3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52983D-AF01-74EC-9161-C42680CF2D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47BAF2-7A73-35CA-07AA-F36F31279B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16731-4D45-3787-9DB7-FF7ED34018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28B54-DECF-CC5D-473B-DFAA9D2DB2C1}"/>
              </a:ext>
            </a:extLst>
          </p:cNvPr>
          <p:cNvSpPr>
            <a:spLocks noGrp="1"/>
          </p:cNvSpPr>
          <p:nvPr>
            <p:ph type="dt" sz="half" idx="10"/>
          </p:nvPr>
        </p:nvSpPr>
        <p:spPr/>
        <p:txBody>
          <a:bodyPr/>
          <a:lstStyle/>
          <a:p>
            <a:fld id="{56E9972D-9742-8443-8FB6-B5D2AFA9E7E1}" type="datetimeFigureOut">
              <a:rPr lang="en-US" smtClean="0"/>
              <a:t>12/13/2023</a:t>
            </a:fld>
            <a:endParaRPr lang="en-US"/>
          </a:p>
        </p:txBody>
      </p:sp>
      <p:sp>
        <p:nvSpPr>
          <p:cNvPr id="8" name="Footer Placeholder 7">
            <a:extLst>
              <a:ext uri="{FF2B5EF4-FFF2-40B4-BE49-F238E27FC236}">
                <a16:creationId xmlns:a16="http://schemas.microsoft.com/office/drawing/2014/main" id="{CE078CFF-1EE0-D62C-628C-EE4A5BF57E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F50859-38D5-5CC9-0CC5-94D7C894C571}"/>
              </a:ext>
            </a:extLst>
          </p:cNvPr>
          <p:cNvSpPr>
            <a:spLocks noGrp="1"/>
          </p:cNvSpPr>
          <p:nvPr>
            <p:ph type="sldNum" sz="quarter" idx="12"/>
          </p:nvPr>
        </p:nvSpPr>
        <p:spPr/>
        <p:txBody>
          <a:bodyPr/>
          <a:lstStyle/>
          <a:p>
            <a:fld id="{141AE4D3-F931-394D-886D-8BF138DA951F}" type="slidenum">
              <a:rPr lang="en-US" smtClean="0"/>
              <a:t>‹#›</a:t>
            </a:fld>
            <a:endParaRPr lang="en-US"/>
          </a:p>
        </p:txBody>
      </p:sp>
    </p:spTree>
    <p:extLst>
      <p:ext uri="{BB962C8B-B14F-4D97-AF65-F5344CB8AC3E}">
        <p14:creationId xmlns:p14="http://schemas.microsoft.com/office/powerpoint/2010/main" val="20586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A8D7-4477-4297-AB28-8BC59EE292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83957E0-FB56-042D-2AA4-9CBAEC22DCC0}"/>
              </a:ext>
            </a:extLst>
          </p:cNvPr>
          <p:cNvSpPr>
            <a:spLocks noGrp="1"/>
          </p:cNvSpPr>
          <p:nvPr>
            <p:ph type="dt" sz="half" idx="10"/>
          </p:nvPr>
        </p:nvSpPr>
        <p:spPr/>
        <p:txBody>
          <a:bodyPr/>
          <a:lstStyle/>
          <a:p>
            <a:fld id="{56E9972D-9742-8443-8FB6-B5D2AFA9E7E1}" type="datetimeFigureOut">
              <a:rPr lang="en-US" smtClean="0"/>
              <a:t>12/13/2023</a:t>
            </a:fld>
            <a:endParaRPr lang="en-US"/>
          </a:p>
        </p:txBody>
      </p:sp>
      <p:sp>
        <p:nvSpPr>
          <p:cNvPr id="4" name="Footer Placeholder 3">
            <a:extLst>
              <a:ext uri="{FF2B5EF4-FFF2-40B4-BE49-F238E27FC236}">
                <a16:creationId xmlns:a16="http://schemas.microsoft.com/office/drawing/2014/main" id="{8D563313-CF45-326E-13F4-00932F3EAF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AD16DB-CE1C-3ADB-E00F-492991DE5EAC}"/>
              </a:ext>
            </a:extLst>
          </p:cNvPr>
          <p:cNvSpPr>
            <a:spLocks noGrp="1"/>
          </p:cNvSpPr>
          <p:nvPr>
            <p:ph type="sldNum" sz="quarter" idx="12"/>
          </p:nvPr>
        </p:nvSpPr>
        <p:spPr/>
        <p:txBody>
          <a:bodyPr/>
          <a:lstStyle/>
          <a:p>
            <a:fld id="{141AE4D3-F931-394D-886D-8BF138DA951F}" type="slidenum">
              <a:rPr lang="en-US" smtClean="0"/>
              <a:t>‹#›</a:t>
            </a:fld>
            <a:endParaRPr lang="en-US"/>
          </a:p>
        </p:txBody>
      </p:sp>
    </p:spTree>
    <p:extLst>
      <p:ext uri="{BB962C8B-B14F-4D97-AF65-F5344CB8AC3E}">
        <p14:creationId xmlns:p14="http://schemas.microsoft.com/office/powerpoint/2010/main" val="305725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B6CD3A-2546-465B-8ADF-A55F33A2F812}"/>
              </a:ext>
            </a:extLst>
          </p:cNvPr>
          <p:cNvSpPr>
            <a:spLocks noGrp="1"/>
          </p:cNvSpPr>
          <p:nvPr>
            <p:ph type="dt" sz="half" idx="10"/>
          </p:nvPr>
        </p:nvSpPr>
        <p:spPr/>
        <p:txBody>
          <a:bodyPr/>
          <a:lstStyle/>
          <a:p>
            <a:fld id="{56E9972D-9742-8443-8FB6-B5D2AFA9E7E1}" type="datetimeFigureOut">
              <a:rPr lang="en-US" smtClean="0"/>
              <a:t>12/13/2023</a:t>
            </a:fld>
            <a:endParaRPr lang="en-US"/>
          </a:p>
        </p:txBody>
      </p:sp>
      <p:sp>
        <p:nvSpPr>
          <p:cNvPr id="3" name="Footer Placeholder 2">
            <a:extLst>
              <a:ext uri="{FF2B5EF4-FFF2-40B4-BE49-F238E27FC236}">
                <a16:creationId xmlns:a16="http://schemas.microsoft.com/office/drawing/2014/main" id="{B05C6E80-01EF-0D73-5225-6F63434EB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128715-89B1-A27E-9ADC-95EAAD5C3867}"/>
              </a:ext>
            </a:extLst>
          </p:cNvPr>
          <p:cNvSpPr>
            <a:spLocks noGrp="1"/>
          </p:cNvSpPr>
          <p:nvPr>
            <p:ph type="sldNum" sz="quarter" idx="12"/>
          </p:nvPr>
        </p:nvSpPr>
        <p:spPr/>
        <p:txBody>
          <a:bodyPr/>
          <a:lstStyle/>
          <a:p>
            <a:fld id="{141AE4D3-F931-394D-886D-8BF138DA951F}" type="slidenum">
              <a:rPr lang="en-US" smtClean="0"/>
              <a:t>‹#›</a:t>
            </a:fld>
            <a:endParaRPr lang="en-US"/>
          </a:p>
        </p:txBody>
      </p:sp>
    </p:spTree>
    <p:extLst>
      <p:ext uri="{BB962C8B-B14F-4D97-AF65-F5344CB8AC3E}">
        <p14:creationId xmlns:p14="http://schemas.microsoft.com/office/powerpoint/2010/main" val="310515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D728-9B25-F850-FE7E-4208A3D6D2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04854E-E566-14B9-CBBE-687582F243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2FA4C2-820D-408A-AEB0-F6BC99927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B47466-FECD-ADEC-9AE9-867A9F66B874}"/>
              </a:ext>
            </a:extLst>
          </p:cNvPr>
          <p:cNvSpPr>
            <a:spLocks noGrp="1"/>
          </p:cNvSpPr>
          <p:nvPr>
            <p:ph type="dt" sz="half" idx="10"/>
          </p:nvPr>
        </p:nvSpPr>
        <p:spPr/>
        <p:txBody>
          <a:bodyPr/>
          <a:lstStyle/>
          <a:p>
            <a:fld id="{56E9972D-9742-8443-8FB6-B5D2AFA9E7E1}" type="datetimeFigureOut">
              <a:rPr lang="en-US" smtClean="0"/>
              <a:t>12/13/2023</a:t>
            </a:fld>
            <a:endParaRPr lang="en-US"/>
          </a:p>
        </p:txBody>
      </p:sp>
      <p:sp>
        <p:nvSpPr>
          <p:cNvPr id="6" name="Footer Placeholder 5">
            <a:extLst>
              <a:ext uri="{FF2B5EF4-FFF2-40B4-BE49-F238E27FC236}">
                <a16:creationId xmlns:a16="http://schemas.microsoft.com/office/drawing/2014/main" id="{44994F6C-31DA-108E-CC7C-AAC9CF5DDC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E41B4D-DEA1-52CF-C303-02AF233B9E67}"/>
              </a:ext>
            </a:extLst>
          </p:cNvPr>
          <p:cNvSpPr>
            <a:spLocks noGrp="1"/>
          </p:cNvSpPr>
          <p:nvPr>
            <p:ph type="sldNum" sz="quarter" idx="12"/>
          </p:nvPr>
        </p:nvSpPr>
        <p:spPr/>
        <p:txBody>
          <a:bodyPr/>
          <a:lstStyle/>
          <a:p>
            <a:fld id="{141AE4D3-F931-394D-886D-8BF138DA951F}" type="slidenum">
              <a:rPr lang="en-US" smtClean="0"/>
              <a:t>‹#›</a:t>
            </a:fld>
            <a:endParaRPr lang="en-US"/>
          </a:p>
        </p:txBody>
      </p:sp>
    </p:spTree>
    <p:extLst>
      <p:ext uri="{BB962C8B-B14F-4D97-AF65-F5344CB8AC3E}">
        <p14:creationId xmlns:p14="http://schemas.microsoft.com/office/powerpoint/2010/main" val="3614333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7775D-6A25-A58F-93B9-E8932B1552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474474-BFCD-6BAE-8997-030FD4A7F6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B97F44A-F1A4-836B-E565-C034C79C2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F0DBAD-3A0B-415E-28DE-54F3756012E1}"/>
              </a:ext>
            </a:extLst>
          </p:cNvPr>
          <p:cNvSpPr>
            <a:spLocks noGrp="1"/>
          </p:cNvSpPr>
          <p:nvPr>
            <p:ph type="dt" sz="half" idx="10"/>
          </p:nvPr>
        </p:nvSpPr>
        <p:spPr/>
        <p:txBody>
          <a:bodyPr/>
          <a:lstStyle/>
          <a:p>
            <a:fld id="{56E9972D-9742-8443-8FB6-B5D2AFA9E7E1}" type="datetimeFigureOut">
              <a:rPr lang="en-US" smtClean="0"/>
              <a:t>12/13/2023</a:t>
            </a:fld>
            <a:endParaRPr lang="en-US"/>
          </a:p>
        </p:txBody>
      </p:sp>
      <p:sp>
        <p:nvSpPr>
          <p:cNvPr id="6" name="Footer Placeholder 5">
            <a:extLst>
              <a:ext uri="{FF2B5EF4-FFF2-40B4-BE49-F238E27FC236}">
                <a16:creationId xmlns:a16="http://schemas.microsoft.com/office/drawing/2014/main" id="{A22AAEB6-D8BA-C126-0594-ACE1ACCAB8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02B58D-2450-F3DD-67D1-BAF11E6333BB}"/>
              </a:ext>
            </a:extLst>
          </p:cNvPr>
          <p:cNvSpPr>
            <a:spLocks noGrp="1"/>
          </p:cNvSpPr>
          <p:nvPr>
            <p:ph type="sldNum" sz="quarter" idx="12"/>
          </p:nvPr>
        </p:nvSpPr>
        <p:spPr/>
        <p:txBody>
          <a:bodyPr/>
          <a:lstStyle/>
          <a:p>
            <a:fld id="{141AE4D3-F931-394D-886D-8BF138DA951F}" type="slidenum">
              <a:rPr lang="en-US" smtClean="0"/>
              <a:t>‹#›</a:t>
            </a:fld>
            <a:endParaRPr lang="en-US"/>
          </a:p>
        </p:txBody>
      </p:sp>
    </p:spTree>
    <p:extLst>
      <p:ext uri="{BB962C8B-B14F-4D97-AF65-F5344CB8AC3E}">
        <p14:creationId xmlns:p14="http://schemas.microsoft.com/office/powerpoint/2010/main" val="523169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DCFB75-E52E-5885-5CE7-4C0F62DE9A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3A6FAA-CBDF-D216-7E27-68FD38E6DB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B932A6-8EF3-9A0A-832C-55326BA9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9972D-9742-8443-8FB6-B5D2AFA9E7E1}" type="datetimeFigureOut">
              <a:rPr lang="en-US" smtClean="0"/>
              <a:t>12/13/2023</a:t>
            </a:fld>
            <a:endParaRPr lang="en-US"/>
          </a:p>
        </p:txBody>
      </p:sp>
      <p:sp>
        <p:nvSpPr>
          <p:cNvPr id="5" name="Footer Placeholder 4">
            <a:extLst>
              <a:ext uri="{FF2B5EF4-FFF2-40B4-BE49-F238E27FC236}">
                <a16:creationId xmlns:a16="http://schemas.microsoft.com/office/drawing/2014/main" id="{5C835579-F438-84CF-3905-548AD30E8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1C7FB1B-2B2E-C7F9-444F-85FAE872E8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1AE4D3-F931-394D-886D-8BF138DA951F}" type="slidenum">
              <a:rPr lang="en-US" smtClean="0"/>
              <a:t>‹#›</a:t>
            </a:fld>
            <a:endParaRPr lang="en-US"/>
          </a:p>
        </p:txBody>
      </p:sp>
    </p:spTree>
    <p:extLst>
      <p:ext uri="{BB962C8B-B14F-4D97-AF65-F5344CB8AC3E}">
        <p14:creationId xmlns:p14="http://schemas.microsoft.com/office/powerpoint/2010/main" val="2014592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hyperlink" Target="mailto:moedrfp@baltimorecit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Angela.Harrison@baltimorecity.gov" TargetMode="External"/><Relationship Id="rId2" Type="http://schemas.openxmlformats.org/officeDocument/2006/relationships/hyperlink" Target="mailto:Krysti.Dickerson@baltimorecity.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mailto:moedrfp@baltimorecity.go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A308DF-AFDB-6567-5B10-A26F16AC34A5}"/>
              </a:ext>
            </a:extLst>
          </p:cNvPr>
          <p:cNvPicPr>
            <a:picLocks noChangeAspect="1"/>
          </p:cNvPicPr>
          <p:nvPr/>
        </p:nvPicPr>
        <p:blipFill>
          <a:blip r:embed="rId3"/>
          <a:stretch>
            <a:fillRect/>
          </a:stretch>
        </p:blipFill>
        <p:spPr>
          <a:xfrm>
            <a:off x="0" y="-32353"/>
            <a:ext cx="12298717" cy="6922706"/>
          </a:xfrm>
          <a:prstGeom prst="rect">
            <a:avLst/>
          </a:prstGeom>
        </p:spPr>
      </p:pic>
      <p:sp>
        <p:nvSpPr>
          <p:cNvPr id="6" name="Rectangle 5">
            <a:extLst>
              <a:ext uri="{FF2B5EF4-FFF2-40B4-BE49-F238E27FC236}">
                <a16:creationId xmlns:a16="http://schemas.microsoft.com/office/drawing/2014/main" id="{851BDF44-3196-A38F-D8C1-50C3BC8E3403}"/>
              </a:ext>
            </a:extLst>
          </p:cNvPr>
          <p:cNvSpPr/>
          <p:nvPr/>
        </p:nvSpPr>
        <p:spPr>
          <a:xfrm>
            <a:off x="1359108" y="1210456"/>
            <a:ext cx="9473784" cy="44370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833244-60C4-3A43-9908-305BD1C05D50}"/>
              </a:ext>
            </a:extLst>
          </p:cNvPr>
          <p:cNvSpPr>
            <a:spLocks noGrp="1"/>
          </p:cNvSpPr>
          <p:nvPr>
            <p:ph type="ctrTitle"/>
          </p:nvPr>
        </p:nvSpPr>
        <p:spPr>
          <a:xfrm>
            <a:off x="1995361" y="3004672"/>
            <a:ext cx="8201278" cy="1769094"/>
          </a:xfrm>
        </p:spPr>
        <p:txBody>
          <a:bodyPr>
            <a:normAutofit fontScale="90000"/>
          </a:bodyPr>
          <a:lstStyle/>
          <a:p>
            <a:r>
              <a:rPr lang="en-US" sz="4000" dirty="0">
                <a:latin typeface="Avenir Next Ultra Light"/>
              </a:rPr>
              <a:t>PARK HEIGHTS ENTREPRENEURSHIP TRAINING GRANT</a:t>
            </a:r>
            <a:br>
              <a:rPr lang="en-US" dirty="0">
                <a:latin typeface="Avenir Next Ultra Light" panose="020B0203020202020204" pitchFamily="34" charset="77"/>
              </a:rPr>
            </a:br>
            <a:r>
              <a:rPr lang="en-US" sz="4000" dirty="0">
                <a:latin typeface="Avenir Next Ultra Light"/>
              </a:rPr>
              <a:t>Bidders’ Conference </a:t>
            </a:r>
            <a:br>
              <a:rPr lang="en-US" sz="4000" dirty="0">
                <a:latin typeface="Avenir Next Ultra Light" panose="020B0203020202020204" pitchFamily="34" charset="77"/>
              </a:rPr>
            </a:br>
            <a:r>
              <a:rPr lang="en-US" sz="2000" dirty="0">
                <a:latin typeface="Avenir Next Ultra Light"/>
              </a:rPr>
              <a:t>December 14, 2023</a:t>
            </a:r>
            <a:endParaRPr lang="en-US" sz="2400" dirty="0">
              <a:latin typeface="Avenir Next Ultra Light"/>
            </a:endParaRPr>
          </a:p>
        </p:txBody>
      </p:sp>
      <p:pic>
        <p:nvPicPr>
          <p:cNvPr id="8" name="Picture 7">
            <a:extLst>
              <a:ext uri="{FF2B5EF4-FFF2-40B4-BE49-F238E27FC236}">
                <a16:creationId xmlns:a16="http://schemas.microsoft.com/office/drawing/2014/main" id="{FB8FD2EF-579E-138D-CA82-FD4D10730461}"/>
              </a:ext>
            </a:extLst>
          </p:cNvPr>
          <p:cNvPicPr>
            <a:picLocks noChangeAspect="1"/>
          </p:cNvPicPr>
          <p:nvPr/>
        </p:nvPicPr>
        <p:blipFill>
          <a:blip r:embed="rId4"/>
          <a:stretch>
            <a:fillRect/>
          </a:stretch>
        </p:blipFill>
        <p:spPr>
          <a:xfrm>
            <a:off x="4545031" y="1976456"/>
            <a:ext cx="3101938" cy="1090467"/>
          </a:xfrm>
          <a:prstGeom prst="rect">
            <a:avLst/>
          </a:prstGeom>
        </p:spPr>
      </p:pic>
      <p:sp>
        <p:nvSpPr>
          <p:cNvPr id="9" name="TextBox 8">
            <a:extLst>
              <a:ext uri="{FF2B5EF4-FFF2-40B4-BE49-F238E27FC236}">
                <a16:creationId xmlns:a16="http://schemas.microsoft.com/office/drawing/2014/main" id="{B8610E16-4296-B17A-F3B0-AF2A9EA174BF}"/>
              </a:ext>
            </a:extLst>
          </p:cNvPr>
          <p:cNvSpPr txBox="1"/>
          <p:nvPr/>
        </p:nvSpPr>
        <p:spPr>
          <a:xfrm>
            <a:off x="8242300" y="-7620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884598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678-D82D-5A4D-9E26-D336E5C7B1D2}"/>
              </a:ext>
            </a:extLst>
          </p:cNvPr>
          <p:cNvSpPr>
            <a:spLocks noGrp="1"/>
          </p:cNvSpPr>
          <p:nvPr>
            <p:ph type="title"/>
          </p:nvPr>
        </p:nvSpPr>
        <p:spPr>
          <a:xfrm>
            <a:off x="284285" y="145327"/>
            <a:ext cx="10515600" cy="1325563"/>
          </a:xfrm>
        </p:spPr>
        <p:txBody>
          <a:bodyPr/>
          <a:lstStyle/>
          <a:p>
            <a:r>
              <a:rPr lang="en-US" b="1" dirty="0">
                <a:latin typeface="Avenir Next Demi Bold"/>
              </a:rPr>
              <a:t>Award Timeline</a:t>
            </a:r>
            <a:endParaRPr lang="en-US" b="1" dirty="0">
              <a:latin typeface="Avenir Next Demi Bold" panose="020B0503020202020204" pitchFamily="34" charset="0"/>
            </a:endParaRPr>
          </a:p>
        </p:txBody>
      </p:sp>
      <p:sp>
        <p:nvSpPr>
          <p:cNvPr id="8" name="TextBox 7">
            <a:extLst>
              <a:ext uri="{FF2B5EF4-FFF2-40B4-BE49-F238E27FC236}">
                <a16:creationId xmlns:a16="http://schemas.microsoft.com/office/drawing/2014/main" id="{1816C121-94C3-0C41-9AF6-CF6150FC347C}"/>
              </a:ext>
            </a:extLst>
          </p:cNvPr>
          <p:cNvSpPr txBox="1"/>
          <p:nvPr/>
        </p:nvSpPr>
        <p:spPr>
          <a:xfrm>
            <a:off x="550986" y="1527195"/>
            <a:ext cx="10889202" cy="4493538"/>
          </a:xfrm>
          <a:prstGeom prst="rect">
            <a:avLst/>
          </a:prstGeom>
          <a:noFill/>
        </p:spPr>
        <p:txBody>
          <a:bodyPr wrap="square" lIns="91440" tIns="45720" rIns="91440" bIns="45720" rtlCol="0" anchor="t">
            <a:spAutoFit/>
          </a:bodyPr>
          <a:lstStyle/>
          <a:p>
            <a:pPr marL="342900" marR="0" indent="-342900">
              <a:spcBef>
                <a:spcPts val="0"/>
              </a:spcBef>
              <a:spcAft>
                <a:spcPts val="0"/>
              </a:spcAft>
              <a:buFont typeface="Arial" panose="020B0604020202020204" pitchFamily="34" charset="0"/>
              <a:buChar char="•"/>
            </a:pPr>
            <a:r>
              <a:rPr lang="en-US" sz="2600" dirty="0">
                <a:solidFill>
                  <a:srgbClr val="000000"/>
                </a:solidFill>
                <a:effectLst/>
                <a:latin typeface="Avenir Next Demi Bold" panose="020B0503020202020204"/>
                <a:ea typeface="Calibri" panose="020F0502020204030204" pitchFamily="34" charset="0"/>
              </a:rPr>
              <a:t>Proposals due: January 12, 2024</a:t>
            </a:r>
          </a:p>
          <a:p>
            <a:pPr marR="0">
              <a:spcBef>
                <a:spcPts val="0"/>
              </a:spcBef>
              <a:spcAft>
                <a:spcPts val="0"/>
              </a:spcAft>
            </a:pPr>
            <a:r>
              <a:rPr lang="en-US" sz="2600" dirty="0">
                <a:solidFill>
                  <a:srgbClr val="000000"/>
                </a:solidFill>
                <a:effectLst/>
                <a:latin typeface="Avenir Next Demi Bold" panose="020B0503020202020204"/>
                <a:ea typeface="Calibri" panose="020F0502020204030204" pitchFamily="34" charset="0"/>
              </a:rPr>
              <a:t>				</a:t>
            </a:r>
            <a:endParaRPr lang="en-US" sz="2600" dirty="0">
              <a:effectLst/>
              <a:latin typeface="Avenir Next Demi Bold" panose="020B0503020202020204"/>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600" dirty="0">
                <a:solidFill>
                  <a:srgbClr val="000000"/>
                </a:solidFill>
                <a:effectLst/>
                <a:latin typeface="Avenir Next Demi Bold" panose="020B0503020202020204"/>
                <a:ea typeface="Calibri" panose="020F0502020204030204" pitchFamily="34" charset="0"/>
              </a:rPr>
              <a:t>Award is announced on or about: January 31, 2024	</a:t>
            </a:r>
          </a:p>
          <a:p>
            <a:pPr marR="0">
              <a:spcBef>
                <a:spcPts val="0"/>
              </a:spcBef>
              <a:spcAft>
                <a:spcPts val="0"/>
              </a:spcAft>
            </a:pPr>
            <a:r>
              <a:rPr lang="en-US" sz="2600" dirty="0">
                <a:solidFill>
                  <a:srgbClr val="000000"/>
                </a:solidFill>
                <a:effectLst/>
                <a:latin typeface="Avenir Next Demi Bold" panose="020B0503020202020204"/>
                <a:ea typeface="Calibri" panose="020F0502020204030204" pitchFamily="34" charset="0"/>
              </a:rPr>
              <a:t>		</a:t>
            </a:r>
            <a:endParaRPr lang="en-US" sz="2600" dirty="0">
              <a:effectLst/>
              <a:latin typeface="Avenir Next Demi Bold" panose="020B0503020202020204"/>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600" dirty="0">
                <a:effectLst/>
                <a:latin typeface="Avenir Next Demi Bold" panose="020B0503020202020204"/>
                <a:ea typeface="Calibri" panose="020F0502020204030204" pitchFamily="34" charset="0"/>
              </a:rPr>
              <a:t>Final qualification documents due from selectees: February 9, 2024</a:t>
            </a:r>
          </a:p>
          <a:p>
            <a:pPr marR="0">
              <a:spcBef>
                <a:spcPts val="0"/>
              </a:spcBef>
              <a:spcAft>
                <a:spcPts val="0"/>
              </a:spcAft>
            </a:pPr>
            <a:r>
              <a:rPr lang="en-US" sz="2600" dirty="0">
                <a:effectLst/>
                <a:latin typeface="Avenir Next Demi Bold" panose="020B0503020202020204"/>
                <a:ea typeface="Calibri" panose="020F0502020204030204" pitchFamily="34" charset="0"/>
              </a:rPr>
              <a:t>	</a:t>
            </a:r>
            <a:endParaRPr lang="en-US" sz="2600" dirty="0">
              <a:effectLst/>
              <a:latin typeface="Avenir Next Demi Bold" panose="020B0503020202020204"/>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600" dirty="0">
                <a:solidFill>
                  <a:srgbClr val="000000"/>
                </a:solidFill>
                <a:effectLst/>
                <a:latin typeface="Avenir Next Demi Bold" panose="020B0503020202020204"/>
                <a:ea typeface="Calibri" panose="020F0502020204030204" pitchFamily="34" charset="0"/>
              </a:rPr>
              <a:t>Contract completed and approved by: May 1, 2024	</a:t>
            </a:r>
          </a:p>
          <a:p>
            <a:pPr marR="0">
              <a:spcBef>
                <a:spcPts val="0"/>
              </a:spcBef>
              <a:spcAft>
                <a:spcPts val="0"/>
              </a:spcAft>
            </a:pPr>
            <a:r>
              <a:rPr lang="en-US" sz="2600" dirty="0">
                <a:solidFill>
                  <a:srgbClr val="000000"/>
                </a:solidFill>
                <a:effectLst/>
                <a:latin typeface="Avenir Next Demi Bold" panose="020B0503020202020204"/>
                <a:ea typeface="Calibri" panose="020F0502020204030204" pitchFamily="34" charset="0"/>
              </a:rPr>
              <a:t>	</a:t>
            </a:r>
            <a:endParaRPr lang="en-US" sz="2600" dirty="0">
              <a:effectLst/>
              <a:latin typeface="Avenir Next Demi Bold" panose="020B0503020202020204"/>
              <a:ea typeface="Times New Roman" panose="02020603050405020304" pitchFamily="18" charset="0"/>
            </a:endParaRPr>
          </a:p>
          <a:p>
            <a:pPr marL="342900" marR="0" indent="-342900">
              <a:spcBef>
                <a:spcPts val="0"/>
              </a:spcBef>
              <a:spcAft>
                <a:spcPts val="0"/>
              </a:spcAft>
              <a:buFont typeface="Arial" panose="020B0604020202020204" pitchFamily="34" charset="0"/>
              <a:buChar char="•"/>
            </a:pPr>
            <a:r>
              <a:rPr lang="en-US" sz="2600" dirty="0">
                <a:solidFill>
                  <a:srgbClr val="000000"/>
                </a:solidFill>
                <a:effectLst/>
                <a:latin typeface="Avenir Next Demi Bold" panose="020B0503020202020204"/>
                <a:ea typeface="Calibri" panose="020F0502020204030204" pitchFamily="34" charset="0"/>
              </a:rPr>
              <a:t>Start of training no later than: May 15, 2024</a:t>
            </a:r>
          </a:p>
          <a:p>
            <a:pPr marL="342900" marR="0" indent="-342900">
              <a:spcBef>
                <a:spcPts val="0"/>
              </a:spcBef>
              <a:spcAft>
                <a:spcPts val="0"/>
              </a:spcAft>
              <a:buFont typeface="Arial" panose="020B0604020202020204" pitchFamily="34" charset="0"/>
              <a:buChar char="•"/>
            </a:pPr>
            <a:endParaRPr lang="en-US" sz="2600" dirty="0">
              <a:solidFill>
                <a:srgbClr val="000000"/>
              </a:solidFill>
              <a:effectLst/>
              <a:latin typeface="Avenir Next Demi Bold" panose="020B0503020202020204"/>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600" dirty="0">
                <a:effectLst/>
                <a:latin typeface="Avenir Next Demi Bold" panose="020B0503020202020204"/>
                <a:ea typeface="Calibri" panose="020F0502020204030204" pitchFamily="34" charset="0"/>
              </a:rPr>
              <a:t>Contract end date: June 30, 2025  </a:t>
            </a:r>
            <a:r>
              <a:rPr lang="en-US" sz="1800" dirty="0">
                <a:effectLst/>
                <a:latin typeface="Calibri" panose="020F0502020204030204" pitchFamily="34" charset="0"/>
                <a:ea typeface="Calibri" panose="020F0502020204030204" pitchFamily="34" charset="0"/>
              </a:rPr>
              <a:t>	</a:t>
            </a:r>
            <a:endParaRPr lang="en-US" sz="2600" dirty="0">
              <a:latin typeface="Avenir Next Demi Bold" panose="020B0503020202020204"/>
              <a:cs typeface="Calibri"/>
            </a:endParaRPr>
          </a:p>
        </p:txBody>
      </p:sp>
      <p:pic>
        <p:nvPicPr>
          <p:cNvPr id="5" name="Picture 4">
            <a:extLst>
              <a:ext uri="{FF2B5EF4-FFF2-40B4-BE49-F238E27FC236}">
                <a16:creationId xmlns:a16="http://schemas.microsoft.com/office/drawing/2014/main" id="{79F63064-5D5F-BD24-FE90-17D1AF028F15}"/>
              </a:ext>
            </a:extLst>
          </p:cNvPr>
          <p:cNvPicPr>
            <a:picLocks noChangeAspect="1"/>
          </p:cNvPicPr>
          <p:nvPr/>
        </p:nvPicPr>
        <p:blipFill>
          <a:blip r:embed="rId3"/>
          <a:stretch>
            <a:fillRect/>
          </a:stretch>
        </p:blipFill>
        <p:spPr>
          <a:xfrm>
            <a:off x="10198100" y="138418"/>
            <a:ext cx="1905000" cy="669691"/>
          </a:xfrm>
          <a:prstGeom prst="rect">
            <a:avLst/>
          </a:prstGeom>
        </p:spPr>
      </p:pic>
      <p:pic>
        <p:nvPicPr>
          <p:cNvPr id="6" name="Picture 5">
            <a:extLst>
              <a:ext uri="{FF2B5EF4-FFF2-40B4-BE49-F238E27FC236}">
                <a16:creationId xmlns:a16="http://schemas.microsoft.com/office/drawing/2014/main" id="{9BD10EA4-B1C6-76BD-AA75-76D268691B63}"/>
              </a:ext>
            </a:extLst>
          </p:cNvPr>
          <p:cNvPicPr>
            <a:picLocks noChangeAspect="1"/>
          </p:cNvPicPr>
          <p:nvPr/>
        </p:nvPicPr>
        <p:blipFill rotWithShape="1">
          <a:blip r:embed="rId4">
            <a:alphaModFix/>
          </a:blip>
          <a:srcRect b="90069"/>
          <a:stretch/>
        </p:blipFill>
        <p:spPr>
          <a:xfrm>
            <a:off x="0" y="6176963"/>
            <a:ext cx="12192000" cy="681037"/>
          </a:xfrm>
          <a:prstGeom prst="rect">
            <a:avLst/>
          </a:prstGeom>
        </p:spPr>
      </p:pic>
      <p:cxnSp>
        <p:nvCxnSpPr>
          <p:cNvPr id="9" name="Straight Connector 8">
            <a:extLst>
              <a:ext uri="{FF2B5EF4-FFF2-40B4-BE49-F238E27FC236}">
                <a16:creationId xmlns:a16="http://schemas.microsoft.com/office/drawing/2014/main" id="{F5A790C4-5137-C268-1A78-ADB213B0C9B7}"/>
              </a:ext>
            </a:extLst>
          </p:cNvPr>
          <p:cNvCxnSpPr>
            <a:cxnSpLocks/>
          </p:cNvCxnSpPr>
          <p:nvPr/>
        </p:nvCxnSpPr>
        <p:spPr>
          <a:xfrm>
            <a:off x="0" y="6176963"/>
            <a:ext cx="12192000" cy="14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87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88C7-6000-9C91-46B7-418F949BC103}"/>
              </a:ext>
            </a:extLst>
          </p:cNvPr>
          <p:cNvSpPr>
            <a:spLocks noGrp="1"/>
          </p:cNvSpPr>
          <p:nvPr>
            <p:ph type="title"/>
          </p:nvPr>
        </p:nvSpPr>
        <p:spPr/>
        <p:txBody>
          <a:bodyPr/>
          <a:lstStyle/>
          <a:p>
            <a:r>
              <a:rPr lang="en-US" dirty="0">
                <a:latin typeface="Avenir Next Demi Bold"/>
              </a:rPr>
              <a:t>QUESTIONS???</a:t>
            </a:r>
            <a:endParaRPr lang="en-US" dirty="0"/>
          </a:p>
        </p:txBody>
      </p:sp>
      <p:sp>
        <p:nvSpPr>
          <p:cNvPr id="3" name="Content Placeholder 2">
            <a:extLst>
              <a:ext uri="{FF2B5EF4-FFF2-40B4-BE49-F238E27FC236}">
                <a16:creationId xmlns:a16="http://schemas.microsoft.com/office/drawing/2014/main" id="{5FF3EFB9-543D-A377-D911-38A2F990BF23}"/>
              </a:ext>
            </a:extLst>
          </p:cNvPr>
          <p:cNvSpPr>
            <a:spLocks noGrp="1"/>
          </p:cNvSpPr>
          <p:nvPr>
            <p:ph idx="1"/>
          </p:nvPr>
        </p:nvSpPr>
        <p:spPr/>
        <p:txBody>
          <a:bodyPr/>
          <a:lstStyle/>
          <a:p>
            <a:r>
              <a:rPr lang="en-US" dirty="0"/>
              <a:t>Questions and answers from this session will be compiled for public distribution.</a:t>
            </a:r>
          </a:p>
          <a:p>
            <a:pPr marL="0" indent="0">
              <a:buNone/>
            </a:pPr>
            <a:endParaRPr lang="en-US" dirty="0"/>
          </a:p>
          <a:p>
            <a:r>
              <a:rPr lang="en-US" dirty="0"/>
              <a:t>Additional questions may be submitted in writing to </a:t>
            </a:r>
            <a:r>
              <a:rPr lang="en-US" dirty="0">
                <a:hlinkClick r:id="rId2"/>
              </a:rPr>
              <a:t>moedrfp@baltimorecity.gov</a:t>
            </a:r>
            <a:r>
              <a:rPr lang="en-US" dirty="0"/>
              <a:t> by COB on December 20.</a:t>
            </a:r>
          </a:p>
          <a:p>
            <a:endParaRPr lang="en-US" dirty="0"/>
          </a:p>
          <a:p>
            <a:r>
              <a:rPr lang="en-US" dirty="0"/>
              <a:t>All Q&amp;A will be posted on MOED’s website by December 27.</a:t>
            </a:r>
          </a:p>
          <a:p>
            <a:endParaRPr lang="en-US" dirty="0"/>
          </a:p>
        </p:txBody>
      </p:sp>
    </p:spTree>
    <p:extLst>
      <p:ext uri="{BB962C8B-B14F-4D97-AF65-F5344CB8AC3E}">
        <p14:creationId xmlns:p14="http://schemas.microsoft.com/office/powerpoint/2010/main" val="296408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B399B-2FF3-11E6-550F-DDE2DA829630}"/>
              </a:ext>
            </a:extLst>
          </p:cNvPr>
          <p:cNvSpPr>
            <a:spLocks noGrp="1"/>
          </p:cNvSpPr>
          <p:nvPr>
            <p:ph type="title"/>
          </p:nvPr>
        </p:nvSpPr>
        <p:spPr/>
        <p:txBody>
          <a:bodyPr/>
          <a:lstStyle/>
          <a:p>
            <a:r>
              <a:rPr lang="en-US" b="1" dirty="0">
                <a:cs typeface="Calibri Light"/>
              </a:rPr>
              <a:t>INTRODUCTIONS</a:t>
            </a:r>
            <a:br>
              <a:rPr lang="en-US" b="1" dirty="0">
                <a:cs typeface="Calibri Light"/>
              </a:rPr>
            </a:br>
            <a:endParaRPr lang="en-US" b="1" dirty="0">
              <a:cs typeface="Calibri Light"/>
            </a:endParaRPr>
          </a:p>
        </p:txBody>
      </p:sp>
      <p:sp>
        <p:nvSpPr>
          <p:cNvPr id="3" name="Content Placeholder 2">
            <a:extLst>
              <a:ext uri="{FF2B5EF4-FFF2-40B4-BE49-F238E27FC236}">
                <a16:creationId xmlns:a16="http://schemas.microsoft.com/office/drawing/2014/main" id="{BCE99CBF-31CE-304D-2108-C5642A817887}"/>
              </a:ext>
            </a:extLst>
          </p:cNvPr>
          <p:cNvSpPr>
            <a:spLocks noGrp="1"/>
          </p:cNvSpPr>
          <p:nvPr>
            <p:ph idx="1"/>
          </p:nvPr>
        </p:nvSpPr>
        <p:spPr/>
        <p:txBody>
          <a:bodyPr vert="horz" lIns="91440" tIns="45720" rIns="91440" bIns="45720" rtlCol="0" anchor="t">
            <a:normAutofit/>
          </a:bodyPr>
          <a:lstStyle/>
          <a:p>
            <a:r>
              <a:rPr lang="en-US" dirty="0">
                <a:cs typeface="Calibri"/>
              </a:rPr>
              <a:t>Joanna Bartholomew – Assistant Director, Chief of Strategic Initiatives</a:t>
            </a:r>
          </a:p>
          <a:p>
            <a:pPr marL="0" indent="0">
              <a:buNone/>
            </a:pPr>
            <a:r>
              <a:rPr lang="en-US" i="1" dirty="0">
                <a:cs typeface="Calibri"/>
                <a:hlinkClick r:id="rId2"/>
              </a:rPr>
              <a:t>Joanna.Bartholomew@baltimorecity.gov</a:t>
            </a:r>
          </a:p>
          <a:p>
            <a:pPr marL="0" indent="0">
              <a:buNone/>
            </a:pPr>
            <a:endParaRPr lang="en-US" i="1" dirty="0">
              <a:cs typeface="Calibri"/>
            </a:endParaRPr>
          </a:p>
          <a:p>
            <a:r>
              <a:rPr lang="en-US" dirty="0">
                <a:cs typeface="Calibri"/>
              </a:rPr>
              <a:t>Angela Harrison - Grant and Policy Writer</a:t>
            </a:r>
          </a:p>
          <a:p>
            <a:pPr marL="0" indent="0">
              <a:buNone/>
            </a:pPr>
            <a:r>
              <a:rPr lang="en-US" i="1" dirty="0">
                <a:cs typeface="Calibri"/>
                <a:hlinkClick r:id="rId3"/>
              </a:rPr>
              <a:t>Angela.Harrison@baltimorecity.gov</a:t>
            </a:r>
          </a:p>
          <a:p>
            <a:pPr marL="0" indent="0">
              <a:buNone/>
            </a:pPr>
            <a:endParaRPr lang="en-US" i="1" dirty="0">
              <a:cs typeface="Calibri"/>
            </a:endParaRPr>
          </a:p>
          <a:p>
            <a:pPr marL="0" indent="0">
              <a:buNone/>
            </a:pPr>
            <a:r>
              <a:rPr lang="en-US" sz="1800" i="1" dirty="0">
                <a:cs typeface="Calibri"/>
              </a:rPr>
              <a:t>Please put your name, title and organization in the chat</a:t>
            </a:r>
          </a:p>
        </p:txBody>
      </p:sp>
    </p:spTree>
    <p:extLst>
      <p:ext uri="{BB962C8B-B14F-4D97-AF65-F5344CB8AC3E}">
        <p14:creationId xmlns:p14="http://schemas.microsoft.com/office/powerpoint/2010/main" val="138566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678-D82D-5A4D-9E26-D336E5C7B1D2}"/>
              </a:ext>
            </a:extLst>
          </p:cNvPr>
          <p:cNvSpPr>
            <a:spLocks noGrp="1"/>
          </p:cNvSpPr>
          <p:nvPr>
            <p:ph type="title"/>
          </p:nvPr>
        </p:nvSpPr>
        <p:spPr>
          <a:xfrm>
            <a:off x="389624" y="1492695"/>
            <a:ext cx="10515600" cy="3799060"/>
          </a:xfrm>
        </p:spPr>
        <p:txBody>
          <a:bodyPr>
            <a:normAutofit fontScale="90000"/>
          </a:bodyPr>
          <a:lstStyle/>
          <a:p>
            <a:br>
              <a:rPr lang="en-US" b="1" dirty="0">
                <a:latin typeface="Avenir Next Demi Bold"/>
              </a:rPr>
            </a:br>
            <a:r>
              <a:rPr lang="en-US" sz="3800" b="1" dirty="0">
                <a:latin typeface="Avenir Next Demi Bold"/>
                <a:ea typeface="+mj-lt"/>
                <a:cs typeface="+mj-lt"/>
              </a:rPr>
              <a:t>Park Heights Entrepreneurship Training Grant Overview</a:t>
            </a:r>
            <a:br>
              <a:rPr lang="en-US" sz="4600" b="1" dirty="0">
                <a:latin typeface="Avenir Next Demi Bold"/>
                <a:ea typeface="+mj-lt"/>
                <a:cs typeface="+mj-lt"/>
              </a:rPr>
            </a:br>
            <a:br>
              <a:rPr lang="en-US" sz="2000" dirty="0">
                <a:latin typeface="Avenir Next Demi Bold" panose="020B0503020202020204"/>
              </a:rPr>
            </a:br>
            <a:r>
              <a:rPr lang="en-US" sz="2700" dirty="0">
                <a:effectLst/>
                <a:latin typeface="Avenir Next Demi Bold" panose="020B0503020202020204"/>
                <a:ea typeface="Calibri" panose="020F0502020204030204" pitchFamily="34" charset="0"/>
              </a:rPr>
              <a:t>MOED has received funding for economic and career development projects in the Park Heights Master Plan Area, including to support entrepreneurs and small business start-ups. A grant of up to $76,000 will be awarded to an organization offering entrepreneurship training to Park Heights residents.</a:t>
            </a:r>
            <a:br>
              <a:rPr lang="en-US" sz="2700" dirty="0">
                <a:effectLst/>
                <a:latin typeface="Avenir Next Demi Bold" panose="020B0503020202020204"/>
                <a:ea typeface="Calibri" panose="020F0502020204030204" pitchFamily="34" charset="0"/>
              </a:rPr>
            </a:br>
            <a:br>
              <a:rPr lang="en-US" sz="2700" dirty="0">
                <a:effectLst/>
                <a:latin typeface="Avenir Next Demi Bold" panose="020B0503020202020204"/>
                <a:ea typeface="Calibri" panose="020F0502020204030204" pitchFamily="34" charset="0"/>
              </a:rPr>
            </a:br>
            <a:r>
              <a:rPr lang="en-US" sz="2700" dirty="0">
                <a:effectLst/>
                <a:latin typeface="Avenir Next Demi Bold" panose="020B0503020202020204"/>
                <a:ea typeface="Calibri" panose="020F0502020204030204" pitchFamily="34" charset="0"/>
              </a:rPr>
              <a:t>The grant winner will work to connect residents interested in entrepreneurship and innovation to training resources to assist them in preparing a business plan, applying for loans, obtaining credit, understanding business taxes, and gaining other essential knowledge. </a:t>
            </a:r>
            <a:br>
              <a:rPr lang="en-US" sz="2700" dirty="0">
                <a:effectLst/>
                <a:latin typeface="Avenir Next Demi Bold" panose="020B0503020202020204"/>
                <a:ea typeface="Calibri" panose="020F0502020204030204" pitchFamily="34" charset="0"/>
              </a:rPr>
            </a:br>
            <a:br>
              <a:rPr lang="en-US" sz="2700" dirty="0">
                <a:effectLst/>
                <a:latin typeface="Avenir Next Demi Bold" panose="020B0503020202020204"/>
                <a:ea typeface="Calibri" panose="020F0502020204030204" pitchFamily="34" charset="0"/>
              </a:rPr>
            </a:br>
            <a:r>
              <a:rPr lang="en-US" sz="2700" dirty="0">
                <a:effectLst/>
                <a:latin typeface="Avenir Next Demi Bold" panose="020B0503020202020204"/>
                <a:ea typeface="Calibri" panose="020F0502020204030204" pitchFamily="34" charset="0"/>
              </a:rPr>
              <a:t>The project will also award grants of at least $2,500 for start-up costs to selected participants through a pitch competition.</a:t>
            </a:r>
            <a:br>
              <a:rPr lang="en-US" sz="1800" dirty="0">
                <a:effectLst/>
                <a:latin typeface="Times New Roman" panose="02020603050405020304" pitchFamily="18" charset="0"/>
                <a:ea typeface="Times New Roman" panose="02020603050405020304" pitchFamily="18" charset="0"/>
              </a:rPr>
            </a:br>
            <a:br>
              <a:rPr lang="en-US" sz="1800" b="1" dirty="0">
                <a:latin typeface="Avenir Next Demi Bold"/>
                <a:cs typeface="Calibri Light"/>
              </a:rPr>
            </a:br>
            <a:br>
              <a:rPr lang="en-US" sz="1800" b="1" dirty="0">
                <a:latin typeface="Avenir Next Demi Bold"/>
                <a:cs typeface="Calibri Light"/>
              </a:rPr>
            </a:br>
            <a:br>
              <a:rPr lang="en-US" sz="1800" b="1" dirty="0">
                <a:latin typeface="Avenir Next Demi Bold" panose="020B0503020202020204" pitchFamily="34" charset="0"/>
              </a:rPr>
            </a:br>
            <a:endParaRPr lang="en-US" sz="1800" b="1" dirty="0">
              <a:latin typeface="Avenir Next Demi Bold" panose="020B0503020202020204" pitchFamily="34" charset="0"/>
            </a:endParaRPr>
          </a:p>
        </p:txBody>
      </p:sp>
      <p:pic>
        <p:nvPicPr>
          <p:cNvPr id="5" name="Picture 4">
            <a:extLst>
              <a:ext uri="{FF2B5EF4-FFF2-40B4-BE49-F238E27FC236}">
                <a16:creationId xmlns:a16="http://schemas.microsoft.com/office/drawing/2014/main" id="{79F63064-5D5F-BD24-FE90-17D1AF028F15}"/>
              </a:ext>
            </a:extLst>
          </p:cNvPr>
          <p:cNvPicPr>
            <a:picLocks noChangeAspect="1"/>
          </p:cNvPicPr>
          <p:nvPr/>
        </p:nvPicPr>
        <p:blipFill>
          <a:blip r:embed="rId3"/>
          <a:stretch>
            <a:fillRect/>
          </a:stretch>
        </p:blipFill>
        <p:spPr>
          <a:xfrm>
            <a:off x="10198100" y="138418"/>
            <a:ext cx="1905000" cy="669691"/>
          </a:xfrm>
          <a:prstGeom prst="rect">
            <a:avLst/>
          </a:prstGeom>
        </p:spPr>
      </p:pic>
      <p:pic>
        <p:nvPicPr>
          <p:cNvPr id="6" name="Picture 5">
            <a:extLst>
              <a:ext uri="{FF2B5EF4-FFF2-40B4-BE49-F238E27FC236}">
                <a16:creationId xmlns:a16="http://schemas.microsoft.com/office/drawing/2014/main" id="{9BD10EA4-B1C6-76BD-AA75-76D268691B63}"/>
              </a:ext>
            </a:extLst>
          </p:cNvPr>
          <p:cNvPicPr>
            <a:picLocks noChangeAspect="1"/>
          </p:cNvPicPr>
          <p:nvPr/>
        </p:nvPicPr>
        <p:blipFill rotWithShape="1">
          <a:blip r:embed="rId4">
            <a:alphaModFix/>
          </a:blip>
          <a:srcRect b="90069"/>
          <a:stretch/>
        </p:blipFill>
        <p:spPr>
          <a:xfrm>
            <a:off x="0" y="6176963"/>
            <a:ext cx="12192000" cy="681037"/>
          </a:xfrm>
          <a:prstGeom prst="rect">
            <a:avLst/>
          </a:prstGeom>
        </p:spPr>
      </p:pic>
      <p:cxnSp>
        <p:nvCxnSpPr>
          <p:cNvPr id="9" name="Straight Connector 8">
            <a:extLst>
              <a:ext uri="{FF2B5EF4-FFF2-40B4-BE49-F238E27FC236}">
                <a16:creationId xmlns:a16="http://schemas.microsoft.com/office/drawing/2014/main" id="{F5A790C4-5137-C268-1A78-ADB213B0C9B7}"/>
              </a:ext>
            </a:extLst>
          </p:cNvPr>
          <p:cNvCxnSpPr>
            <a:cxnSpLocks/>
          </p:cNvCxnSpPr>
          <p:nvPr/>
        </p:nvCxnSpPr>
        <p:spPr>
          <a:xfrm>
            <a:off x="0" y="6176963"/>
            <a:ext cx="12192000" cy="14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640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678-D82D-5A4D-9E26-D336E5C7B1D2}"/>
              </a:ext>
            </a:extLst>
          </p:cNvPr>
          <p:cNvSpPr>
            <a:spLocks noGrp="1"/>
          </p:cNvSpPr>
          <p:nvPr>
            <p:ph type="title"/>
          </p:nvPr>
        </p:nvSpPr>
        <p:spPr>
          <a:xfrm>
            <a:off x="314028" y="464258"/>
            <a:ext cx="10515600" cy="808497"/>
          </a:xfrm>
        </p:spPr>
        <p:txBody>
          <a:bodyPr>
            <a:normAutofit fontScale="90000"/>
          </a:bodyPr>
          <a:lstStyle/>
          <a:p>
            <a:br>
              <a:rPr lang="en-US" b="1" dirty="0">
                <a:latin typeface="Avenir Next Demi Bold"/>
              </a:rPr>
            </a:br>
            <a:r>
              <a:rPr lang="en-US" sz="3800" b="1" dirty="0">
                <a:latin typeface="Avenir Next Demi Bold"/>
                <a:ea typeface="+mj-lt"/>
                <a:cs typeface="+mj-lt"/>
              </a:rPr>
              <a:t>Park Heights Master Plan Service Area</a:t>
            </a:r>
            <a:br>
              <a:rPr lang="en-US" sz="4600" b="1" dirty="0">
                <a:latin typeface="Avenir Next Demi Bold"/>
                <a:ea typeface="+mj-lt"/>
                <a:cs typeface="+mj-lt"/>
              </a:rPr>
            </a:br>
            <a:br>
              <a:rPr lang="en-US" b="1" dirty="0">
                <a:latin typeface="Avenir Next Demi Bold"/>
              </a:rPr>
            </a:br>
            <a:br>
              <a:rPr lang="en-US" sz="1800" b="1" dirty="0">
                <a:latin typeface="Avenir Next Demi Bold"/>
                <a:cs typeface="Calibri Light"/>
              </a:rPr>
            </a:br>
            <a:br>
              <a:rPr lang="en-US" sz="1800" b="1" dirty="0">
                <a:latin typeface="Avenir Next Demi Bold"/>
                <a:cs typeface="Calibri Light"/>
              </a:rPr>
            </a:br>
            <a:br>
              <a:rPr lang="en-US" sz="1800" b="1" dirty="0">
                <a:latin typeface="Avenir Next Demi Bold" panose="020B0503020202020204" pitchFamily="34" charset="0"/>
              </a:rPr>
            </a:br>
            <a:endParaRPr lang="en-US" sz="1800" b="1" dirty="0">
              <a:latin typeface="Avenir Next Demi Bold" panose="020B0503020202020204" pitchFamily="34" charset="0"/>
            </a:endParaRPr>
          </a:p>
        </p:txBody>
      </p:sp>
      <p:pic>
        <p:nvPicPr>
          <p:cNvPr id="5" name="Picture 4">
            <a:extLst>
              <a:ext uri="{FF2B5EF4-FFF2-40B4-BE49-F238E27FC236}">
                <a16:creationId xmlns:a16="http://schemas.microsoft.com/office/drawing/2014/main" id="{79F63064-5D5F-BD24-FE90-17D1AF028F15}"/>
              </a:ext>
            </a:extLst>
          </p:cNvPr>
          <p:cNvPicPr>
            <a:picLocks noChangeAspect="1"/>
          </p:cNvPicPr>
          <p:nvPr/>
        </p:nvPicPr>
        <p:blipFill>
          <a:blip r:embed="rId3"/>
          <a:stretch>
            <a:fillRect/>
          </a:stretch>
        </p:blipFill>
        <p:spPr>
          <a:xfrm>
            <a:off x="10198100" y="138418"/>
            <a:ext cx="1905000" cy="669691"/>
          </a:xfrm>
          <a:prstGeom prst="rect">
            <a:avLst/>
          </a:prstGeom>
        </p:spPr>
      </p:pic>
      <p:pic>
        <p:nvPicPr>
          <p:cNvPr id="6" name="Picture 5">
            <a:extLst>
              <a:ext uri="{FF2B5EF4-FFF2-40B4-BE49-F238E27FC236}">
                <a16:creationId xmlns:a16="http://schemas.microsoft.com/office/drawing/2014/main" id="{9BD10EA4-B1C6-76BD-AA75-76D268691B63}"/>
              </a:ext>
            </a:extLst>
          </p:cNvPr>
          <p:cNvPicPr>
            <a:picLocks noChangeAspect="1"/>
          </p:cNvPicPr>
          <p:nvPr/>
        </p:nvPicPr>
        <p:blipFill rotWithShape="1">
          <a:blip r:embed="rId4">
            <a:alphaModFix/>
          </a:blip>
          <a:srcRect b="90069"/>
          <a:stretch/>
        </p:blipFill>
        <p:spPr>
          <a:xfrm>
            <a:off x="0" y="6176963"/>
            <a:ext cx="12192000" cy="681037"/>
          </a:xfrm>
          <a:prstGeom prst="rect">
            <a:avLst/>
          </a:prstGeom>
        </p:spPr>
      </p:pic>
      <p:cxnSp>
        <p:nvCxnSpPr>
          <p:cNvPr id="9" name="Straight Connector 8">
            <a:extLst>
              <a:ext uri="{FF2B5EF4-FFF2-40B4-BE49-F238E27FC236}">
                <a16:creationId xmlns:a16="http://schemas.microsoft.com/office/drawing/2014/main" id="{F5A790C4-5137-C268-1A78-ADB213B0C9B7}"/>
              </a:ext>
            </a:extLst>
          </p:cNvPr>
          <p:cNvCxnSpPr>
            <a:cxnSpLocks/>
          </p:cNvCxnSpPr>
          <p:nvPr/>
        </p:nvCxnSpPr>
        <p:spPr>
          <a:xfrm>
            <a:off x="0" y="6176963"/>
            <a:ext cx="12192000" cy="14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map, diagram, atlas&#10;&#10;Description automatically generated">
            <a:extLst>
              <a:ext uri="{FF2B5EF4-FFF2-40B4-BE49-F238E27FC236}">
                <a16:creationId xmlns:a16="http://schemas.microsoft.com/office/drawing/2014/main" id="{64F67BCC-36C2-A7B0-1B62-C40DA37D8B6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473" y="666570"/>
            <a:ext cx="6249972" cy="5410910"/>
          </a:xfrm>
          <a:prstGeom prst="rect">
            <a:avLst/>
          </a:prstGeom>
          <a:noFill/>
        </p:spPr>
      </p:pic>
      <p:sp>
        <p:nvSpPr>
          <p:cNvPr id="8" name="TextBox 7">
            <a:extLst>
              <a:ext uri="{FF2B5EF4-FFF2-40B4-BE49-F238E27FC236}">
                <a16:creationId xmlns:a16="http://schemas.microsoft.com/office/drawing/2014/main" id="{5AAD07AC-029C-63FC-6D10-36F01B930F24}"/>
              </a:ext>
            </a:extLst>
          </p:cNvPr>
          <p:cNvSpPr txBox="1"/>
          <p:nvPr/>
        </p:nvSpPr>
        <p:spPr>
          <a:xfrm>
            <a:off x="7008649" y="1308543"/>
            <a:ext cx="4096625" cy="4093428"/>
          </a:xfrm>
          <a:prstGeom prst="rect">
            <a:avLst/>
          </a:prstGeom>
          <a:noFill/>
        </p:spPr>
        <p:txBody>
          <a:bodyPr wrap="square" rtlCol="0">
            <a:spAutoFit/>
          </a:bodyPr>
          <a:lstStyle/>
          <a:p>
            <a:pPr marL="285750" indent="-285750">
              <a:buFont typeface="Arial" panose="020B0604020202020204" pitchFamily="34" charset="0"/>
              <a:buChar char="•"/>
            </a:pPr>
            <a:r>
              <a:rPr lang="en-US" sz="2600" dirty="0"/>
              <a:t>Proposed programs must serve residents within the Park Heights Master Plan area (orange)</a:t>
            </a:r>
          </a:p>
          <a:p>
            <a:pPr marL="285750" indent="-285750">
              <a:buFont typeface="Arial" panose="020B0604020202020204" pitchFamily="34" charset="0"/>
              <a:buChar char="•"/>
            </a:pPr>
            <a:r>
              <a:rPr lang="en-US" sz="2600" dirty="0"/>
              <a:t>Programs should also develop partnerships with community organizations within the Master Plan area (orange) or within a 1-mile radius (blue)</a:t>
            </a:r>
          </a:p>
        </p:txBody>
      </p:sp>
    </p:spTree>
    <p:extLst>
      <p:ext uri="{BB962C8B-B14F-4D97-AF65-F5344CB8AC3E}">
        <p14:creationId xmlns:p14="http://schemas.microsoft.com/office/powerpoint/2010/main" val="307657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F63064-5D5F-BD24-FE90-17D1AF028F15}"/>
              </a:ext>
            </a:extLst>
          </p:cNvPr>
          <p:cNvPicPr>
            <a:picLocks noChangeAspect="1"/>
          </p:cNvPicPr>
          <p:nvPr/>
        </p:nvPicPr>
        <p:blipFill>
          <a:blip r:embed="rId3"/>
          <a:stretch>
            <a:fillRect/>
          </a:stretch>
        </p:blipFill>
        <p:spPr>
          <a:xfrm>
            <a:off x="10198100" y="138418"/>
            <a:ext cx="1905000" cy="669691"/>
          </a:xfrm>
          <a:prstGeom prst="rect">
            <a:avLst/>
          </a:prstGeom>
        </p:spPr>
      </p:pic>
      <p:pic>
        <p:nvPicPr>
          <p:cNvPr id="6" name="Picture 5">
            <a:extLst>
              <a:ext uri="{FF2B5EF4-FFF2-40B4-BE49-F238E27FC236}">
                <a16:creationId xmlns:a16="http://schemas.microsoft.com/office/drawing/2014/main" id="{9BD10EA4-B1C6-76BD-AA75-76D268691B63}"/>
              </a:ext>
            </a:extLst>
          </p:cNvPr>
          <p:cNvPicPr>
            <a:picLocks noChangeAspect="1"/>
          </p:cNvPicPr>
          <p:nvPr/>
        </p:nvPicPr>
        <p:blipFill rotWithShape="1">
          <a:blip r:embed="rId4">
            <a:alphaModFix/>
          </a:blip>
          <a:srcRect b="90069"/>
          <a:stretch/>
        </p:blipFill>
        <p:spPr>
          <a:xfrm>
            <a:off x="0" y="6176963"/>
            <a:ext cx="12192000" cy="681037"/>
          </a:xfrm>
          <a:prstGeom prst="rect">
            <a:avLst/>
          </a:prstGeom>
        </p:spPr>
      </p:pic>
      <p:cxnSp>
        <p:nvCxnSpPr>
          <p:cNvPr id="9" name="Straight Connector 8">
            <a:extLst>
              <a:ext uri="{FF2B5EF4-FFF2-40B4-BE49-F238E27FC236}">
                <a16:creationId xmlns:a16="http://schemas.microsoft.com/office/drawing/2014/main" id="{F5A790C4-5137-C268-1A78-ADB213B0C9B7}"/>
              </a:ext>
            </a:extLst>
          </p:cNvPr>
          <p:cNvCxnSpPr>
            <a:cxnSpLocks/>
          </p:cNvCxnSpPr>
          <p:nvPr/>
        </p:nvCxnSpPr>
        <p:spPr>
          <a:xfrm>
            <a:off x="0" y="6176963"/>
            <a:ext cx="12192000" cy="14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AFFE2CC-A52F-5145-B67E-9E1F37A4C7CA}"/>
              </a:ext>
            </a:extLst>
          </p:cNvPr>
          <p:cNvSpPr>
            <a:spLocks noGrp="1"/>
          </p:cNvSpPr>
          <p:nvPr>
            <p:ph type="title"/>
          </p:nvPr>
        </p:nvSpPr>
        <p:spPr>
          <a:xfrm>
            <a:off x="629138" y="473263"/>
            <a:ext cx="10515600" cy="1325563"/>
          </a:xfrm>
        </p:spPr>
        <p:txBody>
          <a:bodyPr>
            <a:normAutofit/>
          </a:bodyPr>
          <a:lstStyle/>
          <a:p>
            <a:r>
              <a:rPr lang="en-US" sz="3600" b="1" dirty="0">
                <a:latin typeface="Avenir Next Demi Bold" panose="020B0503020202020204"/>
              </a:rPr>
              <a:t>Entrepreneurial Training Requirements</a:t>
            </a:r>
          </a:p>
        </p:txBody>
      </p:sp>
      <p:sp>
        <p:nvSpPr>
          <p:cNvPr id="7" name="TextBox 6">
            <a:extLst>
              <a:ext uri="{FF2B5EF4-FFF2-40B4-BE49-F238E27FC236}">
                <a16:creationId xmlns:a16="http://schemas.microsoft.com/office/drawing/2014/main" id="{8D1DDB41-7CFB-97EC-3844-5F39AB804B0F}"/>
              </a:ext>
            </a:extLst>
          </p:cNvPr>
          <p:cNvSpPr txBox="1"/>
          <p:nvPr/>
        </p:nvSpPr>
        <p:spPr>
          <a:xfrm>
            <a:off x="483577" y="1690688"/>
            <a:ext cx="11315700" cy="3785652"/>
          </a:xfrm>
          <a:prstGeom prst="rect">
            <a:avLst/>
          </a:prstGeom>
          <a:noFill/>
        </p:spPr>
        <p:txBody>
          <a:bodyPr wrap="square" rtlCol="0">
            <a:spAutoFit/>
          </a:bodyPr>
          <a:lstStyle/>
          <a:p>
            <a:r>
              <a:rPr lang="en-US" sz="2400" dirty="0"/>
              <a:t>The proposed training must include the following elements:</a:t>
            </a:r>
          </a:p>
          <a:p>
            <a:endParaRPr lang="en-US" sz="2400" dirty="0"/>
          </a:p>
          <a:p>
            <a:pPr marL="285750" indent="-285750">
              <a:buFont typeface="Arial" panose="020B0604020202020204" pitchFamily="34" charset="0"/>
              <a:buChar char="•"/>
            </a:pPr>
            <a:r>
              <a:rPr lang="en-US" sz="2400" dirty="0"/>
              <a:t>Consistency with a race equity and inclusion framework</a:t>
            </a:r>
          </a:p>
          <a:p>
            <a:pPr marL="285750" indent="-285750">
              <a:buFont typeface="Arial" panose="020B0604020202020204" pitchFamily="34" charset="0"/>
              <a:buChar char="•"/>
            </a:pPr>
            <a:r>
              <a:rPr lang="en-US" sz="2400" dirty="0"/>
              <a:t>Curriculum following a national model or based on nationally recognized standards of entrepreneurship education </a:t>
            </a:r>
          </a:p>
          <a:p>
            <a:pPr marL="285750" indent="-285750">
              <a:buFont typeface="Arial" panose="020B0604020202020204" pitchFamily="34" charset="0"/>
              <a:buChar char="•"/>
            </a:pPr>
            <a:r>
              <a:rPr lang="en-US" sz="2400" dirty="0"/>
              <a:t>Opportunities for mentorship experiences with local businesses or executive leadership</a:t>
            </a:r>
          </a:p>
          <a:p>
            <a:pPr marL="285750" indent="-285750">
              <a:buFont typeface="Arial" panose="020B0604020202020204" pitchFamily="34" charset="0"/>
              <a:buChar char="•"/>
            </a:pPr>
            <a:r>
              <a:rPr lang="en-US" sz="2400" dirty="0"/>
              <a:t>Case management services, including use of the Unite Us tool to refer participants to partner organizations for barrier removal and other supports</a:t>
            </a:r>
          </a:p>
          <a:p>
            <a:pPr marL="285750" indent="-285750">
              <a:buFont typeface="Arial" panose="020B0604020202020204" pitchFamily="34" charset="0"/>
              <a:buChar char="•"/>
            </a:pPr>
            <a:r>
              <a:rPr lang="en-US" sz="2400" dirty="0"/>
              <a:t>A culminating pitch competition for participants who complete training, to include awards of subsidies no less than $2,500 for business start-up costs</a:t>
            </a:r>
          </a:p>
        </p:txBody>
      </p:sp>
    </p:spTree>
    <p:extLst>
      <p:ext uri="{BB962C8B-B14F-4D97-AF65-F5344CB8AC3E}">
        <p14:creationId xmlns:p14="http://schemas.microsoft.com/office/powerpoint/2010/main" val="2007671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F63064-5D5F-BD24-FE90-17D1AF028F15}"/>
              </a:ext>
            </a:extLst>
          </p:cNvPr>
          <p:cNvPicPr>
            <a:picLocks noChangeAspect="1"/>
          </p:cNvPicPr>
          <p:nvPr/>
        </p:nvPicPr>
        <p:blipFill>
          <a:blip r:embed="rId3"/>
          <a:stretch>
            <a:fillRect/>
          </a:stretch>
        </p:blipFill>
        <p:spPr>
          <a:xfrm>
            <a:off x="10198100" y="138418"/>
            <a:ext cx="1905000" cy="669691"/>
          </a:xfrm>
          <a:prstGeom prst="rect">
            <a:avLst/>
          </a:prstGeom>
        </p:spPr>
      </p:pic>
      <p:pic>
        <p:nvPicPr>
          <p:cNvPr id="6" name="Picture 5">
            <a:extLst>
              <a:ext uri="{FF2B5EF4-FFF2-40B4-BE49-F238E27FC236}">
                <a16:creationId xmlns:a16="http://schemas.microsoft.com/office/drawing/2014/main" id="{9BD10EA4-B1C6-76BD-AA75-76D268691B63}"/>
              </a:ext>
            </a:extLst>
          </p:cNvPr>
          <p:cNvPicPr>
            <a:picLocks noChangeAspect="1"/>
          </p:cNvPicPr>
          <p:nvPr/>
        </p:nvPicPr>
        <p:blipFill rotWithShape="1">
          <a:blip r:embed="rId4">
            <a:alphaModFix/>
          </a:blip>
          <a:srcRect b="90069"/>
          <a:stretch/>
        </p:blipFill>
        <p:spPr>
          <a:xfrm>
            <a:off x="0" y="6176963"/>
            <a:ext cx="12192000" cy="681037"/>
          </a:xfrm>
          <a:prstGeom prst="rect">
            <a:avLst/>
          </a:prstGeom>
        </p:spPr>
      </p:pic>
      <p:cxnSp>
        <p:nvCxnSpPr>
          <p:cNvPr id="9" name="Straight Connector 8">
            <a:extLst>
              <a:ext uri="{FF2B5EF4-FFF2-40B4-BE49-F238E27FC236}">
                <a16:creationId xmlns:a16="http://schemas.microsoft.com/office/drawing/2014/main" id="{F5A790C4-5137-C268-1A78-ADB213B0C9B7}"/>
              </a:ext>
            </a:extLst>
          </p:cNvPr>
          <p:cNvCxnSpPr>
            <a:cxnSpLocks/>
          </p:cNvCxnSpPr>
          <p:nvPr/>
        </p:nvCxnSpPr>
        <p:spPr>
          <a:xfrm>
            <a:off x="0" y="6176963"/>
            <a:ext cx="12192000" cy="14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AFFE2CC-A52F-5145-B67E-9E1F37A4C7CA}"/>
              </a:ext>
            </a:extLst>
          </p:cNvPr>
          <p:cNvSpPr>
            <a:spLocks noGrp="1"/>
          </p:cNvSpPr>
          <p:nvPr>
            <p:ph type="title"/>
          </p:nvPr>
        </p:nvSpPr>
        <p:spPr>
          <a:xfrm>
            <a:off x="629138" y="473263"/>
            <a:ext cx="10515600" cy="1325563"/>
          </a:xfrm>
        </p:spPr>
        <p:txBody>
          <a:bodyPr>
            <a:normAutofit/>
          </a:bodyPr>
          <a:lstStyle/>
          <a:p>
            <a:r>
              <a:rPr lang="en-US" sz="3600" b="1" dirty="0">
                <a:latin typeface="Avenir Next Demi Bold" panose="020B0503020202020204"/>
              </a:rPr>
              <a:t>Applicant Qualification Requirements</a:t>
            </a:r>
          </a:p>
        </p:txBody>
      </p:sp>
      <p:sp>
        <p:nvSpPr>
          <p:cNvPr id="7" name="TextBox 6">
            <a:extLst>
              <a:ext uri="{FF2B5EF4-FFF2-40B4-BE49-F238E27FC236}">
                <a16:creationId xmlns:a16="http://schemas.microsoft.com/office/drawing/2014/main" id="{8D1DDB41-7CFB-97EC-3844-5F39AB804B0F}"/>
              </a:ext>
            </a:extLst>
          </p:cNvPr>
          <p:cNvSpPr txBox="1"/>
          <p:nvPr/>
        </p:nvSpPr>
        <p:spPr>
          <a:xfrm>
            <a:off x="483577" y="1690688"/>
            <a:ext cx="11315700" cy="3693319"/>
          </a:xfrm>
          <a:prstGeom prst="rect">
            <a:avLst/>
          </a:prstGeom>
          <a:noFill/>
        </p:spPr>
        <p:txBody>
          <a:bodyPr wrap="square" rtlCol="0">
            <a:spAutoFit/>
          </a:bodyPr>
          <a:lstStyle/>
          <a:p>
            <a:r>
              <a:rPr lang="en-US" sz="2600" dirty="0"/>
              <a:t>The selected vendor must have the following qualifications:</a:t>
            </a:r>
          </a:p>
          <a:p>
            <a:endParaRPr lang="en-US" sz="2600" dirty="0"/>
          </a:p>
          <a:p>
            <a:pPr marL="285750" indent="-285750">
              <a:buFont typeface="Arial" panose="020B0604020202020204" pitchFamily="34" charset="0"/>
              <a:buChar char="•"/>
            </a:pPr>
            <a:r>
              <a:rPr lang="en-US" sz="2600" dirty="0"/>
              <a:t>5-10 years experience working with the target population and local businesses</a:t>
            </a:r>
          </a:p>
          <a:p>
            <a:pPr marL="285750" indent="-285750">
              <a:buFont typeface="Arial" panose="020B0604020202020204" pitchFamily="34" charset="0"/>
              <a:buChar char="•"/>
            </a:pPr>
            <a:r>
              <a:rPr lang="en-US" sz="2600" dirty="0"/>
              <a:t>Ability to deliver effective entrepreneurship training curriculum</a:t>
            </a:r>
          </a:p>
          <a:p>
            <a:pPr marL="285750" indent="-285750">
              <a:buFont typeface="Arial" panose="020B0604020202020204" pitchFamily="34" charset="0"/>
              <a:buChar char="•"/>
            </a:pPr>
            <a:r>
              <a:rPr lang="en-US" sz="2600" dirty="0"/>
              <a:t>Familiarity with and capacity to deliver curriculum related to key business start-up components, such as business plans, banking and tax planning, investor pitch strategies, etc.</a:t>
            </a:r>
          </a:p>
          <a:p>
            <a:pPr marL="285750" indent="-285750">
              <a:buFont typeface="Arial" panose="020B0604020202020204" pitchFamily="34" charset="0"/>
              <a:buChar char="•"/>
            </a:pPr>
            <a:r>
              <a:rPr lang="en-US" sz="2600" dirty="0"/>
              <a:t>Capacity to meet all reporting and monitoring requirements</a:t>
            </a:r>
          </a:p>
          <a:p>
            <a:pPr marL="285750" indent="-285750">
              <a:buFont typeface="Arial" panose="020B0604020202020204" pitchFamily="34" charset="0"/>
              <a:buChar char="•"/>
            </a:pPr>
            <a:r>
              <a:rPr lang="en-US" sz="2600" dirty="0"/>
              <a:t>Minimum three months operating capital on hand throughout the contract term</a:t>
            </a:r>
          </a:p>
        </p:txBody>
      </p:sp>
    </p:spTree>
    <p:extLst>
      <p:ext uri="{BB962C8B-B14F-4D97-AF65-F5344CB8AC3E}">
        <p14:creationId xmlns:p14="http://schemas.microsoft.com/office/powerpoint/2010/main" val="4238925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F63064-5D5F-BD24-FE90-17D1AF028F15}"/>
              </a:ext>
            </a:extLst>
          </p:cNvPr>
          <p:cNvPicPr>
            <a:picLocks noChangeAspect="1"/>
          </p:cNvPicPr>
          <p:nvPr/>
        </p:nvPicPr>
        <p:blipFill>
          <a:blip r:embed="rId3"/>
          <a:stretch>
            <a:fillRect/>
          </a:stretch>
        </p:blipFill>
        <p:spPr>
          <a:xfrm>
            <a:off x="10198100" y="138418"/>
            <a:ext cx="1905000" cy="669691"/>
          </a:xfrm>
          <a:prstGeom prst="rect">
            <a:avLst/>
          </a:prstGeom>
        </p:spPr>
      </p:pic>
      <p:pic>
        <p:nvPicPr>
          <p:cNvPr id="6" name="Picture 5">
            <a:extLst>
              <a:ext uri="{FF2B5EF4-FFF2-40B4-BE49-F238E27FC236}">
                <a16:creationId xmlns:a16="http://schemas.microsoft.com/office/drawing/2014/main" id="{9BD10EA4-B1C6-76BD-AA75-76D268691B63}"/>
              </a:ext>
            </a:extLst>
          </p:cNvPr>
          <p:cNvPicPr>
            <a:picLocks noChangeAspect="1"/>
          </p:cNvPicPr>
          <p:nvPr/>
        </p:nvPicPr>
        <p:blipFill rotWithShape="1">
          <a:blip r:embed="rId4">
            <a:alphaModFix/>
          </a:blip>
          <a:srcRect b="90069"/>
          <a:stretch/>
        </p:blipFill>
        <p:spPr>
          <a:xfrm>
            <a:off x="0" y="6176963"/>
            <a:ext cx="12192000" cy="681037"/>
          </a:xfrm>
          <a:prstGeom prst="rect">
            <a:avLst/>
          </a:prstGeom>
        </p:spPr>
      </p:pic>
      <p:cxnSp>
        <p:nvCxnSpPr>
          <p:cNvPr id="9" name="Straight Connector 8">
            <a:extLst>
              <a:ext uri="{FF2B5EF4-FFF2-40B4-BE49-F238E27FC236}">
                <a16:creationId xmlns:a16="http://schemas.microsoft.com/office/drawing/2014/main" id="{F5A790C4-5137-C268-1A78-ADB213B0C9B7}"/>
              </a:ext>
            </a:extLst>
          </p:cNvPr>
          <p:cNvCxnSpPr>
            <a:cxnSpLocks/>
          </p:cNvCxnSpPr>
          <p:nvPr/>
        </p:nvCxnSpPr>
        <p:spPr>
          <a:xfrm>
            <a:off x="0" y="6176963"/>
            <a:ext cx="12192000" cy="14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7D41CDE-0BB2-8C6F-A63E-AA293FC3FEBD}"/>
              </a:ext>
            </a:extLst>
          </p:cNvPr>
          <p:cNvSpPr txBox="1"/>
          <p:nvPr/>
        </p:nvSpPr>
        <p:spPr>
          <a:xfrm>
            <a:off x="958362" y="666570"/>
            <a:ext cx="2559740" cy="769441"/>
          </a:xfrm>
          <a:prstGeom prst="rect">
            <a:avLst/>
          </a:prstGeom>
          <a:noFill/>
        </p:spPr>
        <p:txBody>
          <a:bodyPr wrap="none" rtlCol="0">
            <a:spAutoFit/>
          </a:bodyPr>
          <a:lstStyle/>
          <a:p>
            <a:r>
              <a:rPr lang="en-US" sz="4400" b="1" dirty="0">
                <a:latin typeface="Avenir Next Demi Bold" panose="020B0503020202020204"/>
              </a:rPr>
              <a:t>Outcomes</a:t>
            </a:r>
          </a:p>
        </p:txBody>
      </p:sp>
      <p:sp>
        <p:nvSpPr>
          <p:cNvPr id="11" name="TextBox 10">
            <a:extLst>
              <a:ext uri="{FF2B5EF4-FFF2-40B4-BE49-F238E27FC236}">
                <a16:creationId xmlns:a16="http://schemas.microsoft.com/office/drawing/2014/main" id="{56436913-3D10-BEBA-3AAF-0E104EFAE1F0}"/>
              </a:ext>
            </a:extLst>
          </p:cNvPr>
          <p:cNvSpPr txBox="1"/>
          <p:nvPr/>
        </p:nvSpPr>
        <p:spPr>
          <a:xfrm>
            <a:off x="286871" y="1415044"/>
            <a:ext cx="24853646" cy="4154984"/>
          </a:xfrm>
          <a:prstGeom prst="rect">
            <a:avLst/>
          </a:prstGeom>
          <a:noFill/>
        </p:spPr>
        <p:txBody>
          <a:bodyPr wrap="square" rtlCol="0">
            <a:spAutoFit/>
          </a:bodyPr>
          <a:lstStyle/>
          <a:p>
            <a:pPr marL="285750" indent="-28575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At least 40 participants will be enrolled in training</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At least 75% of enrolled participants will complete training</a:t>
            </a:r>
          </a:p>
          <a:p>
            <a:endParaRPr lang="en-US" sz="2400" dirty="0"/>
          </a:p>
          <a:p>
            <a:pPr marL="285750" indent="-285750">
              <a:buFont typeface="Arial" panose="020B0604020202020204" pitchFamily="34" charset="0"/>
              <a:buChar char="•"/>
            </a:pPr>
            <a:r>
              <a:rPr lang="en-US" sz="2400" dirty="0"/>
              <a:t>All participants completing training will develop a functional business plan, and be able to </a:t>
            </a:r>
          </a:p>
          <a:p>
            <a:r>
              <a:rPr lang="en-US" sz="2400" dirty="0"/>
              <a:t>provide proof of business formation, including business address, DUNS number and NAICS </a:t>
            </a:r>
          </a:p>
          <a:p>
            <a:r>
              <a:rPr lang="en-US" sz="2400" dirty="0"/>
              <a:t>code, company logo, social media pages, and/or company website</a:t>
            </a:r>
          </a:p>
          <a:p>
            <a:endParaRPr lang="en-US" sz="2400" dirty="0"/>
          </a:p>
          <a:p>
            <a:pPr marL="285750" indent="-285750">
              <a:buFont typeface="Arial" panose="020B0604020202020204" pitchFamily="34" charset="0"/>
              <a:buChar char="•"/>
            </a:pPr>
            <a:r>
              <a:rPr lang="en-US" sz="2400" dirty="0"/>
              <a:t>All participants completing training will participate in a pitch competition to win subsidies of </a:t>
            </a:r>
          </a:p>
          <a:p>
            <a:r>
              <a:rPr lang="en-US" sz="2400" dirty="0"/>
              <a:t>no less than $2,500 for business start-up costs.</a:t>
            </a:r>
          </a:p>
        </p:txBody>
      </p:sp>
    </p:spTree>
    <p:extLst>
      <p:ext uri="{BB962C8B-B14F-4D97-AF65-F5344CB8AC3E}">
        <p14:creationId xmlns:p14="http://schemas.microsoft.com/office/powerpoint/2010/main" val="179557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F63064-5D5F-BD24-FE90-17D1AF028F15}"/>
              </a:ext>
            </a:extLst>
          </p:cNvPr>
          <p:cNvPicPr>
            <a:picLocks noChangeAspect="1"/>
          </p:cNvPicPr>
          <p:nvPr/>
        </p:nvPicPr>
        <p:blipFill>
          <a:blip r:embed="rId3"/>
          <a:stretch>
            <a:fillRect/>
          </a:stretch>
        </p:blipFill>
        <p:spPr>
          <a:xfrm>
            <a:off x="10198100" y="138418"/>
            <a:ext cx="1905000" cy="669691"/>
          </a:xfrm>
          <a:prstGeom prst="rect">
            <a:avLst/>
          </a:prstGeom>
        </p:spPr>
      </p:pic>
      <p:pic>
        <p:nvPicPr>
          <p:cNvPr id="6" name="Picture 5">
            <a:extLst>
              <a:ext uri="{FF2B5EF4-FFF2-40B4-BE49-F238E27FC236}">
                <a16:creationId xmlns:a16="http://schemas.microsoft.com/office/drawing/2014/main" id="{9BD10EA4-B1C6-76BD-AA75-76D268691B63}"/>
              </a:ext>
            </a:extLst>
          </p:cNvPr>
          <p:cNvPicPr>
            <a:picLocks noChangeAspect="1"/>
          </p:cNvPicPr>
          <p:nvPr/>
        </p:nvPicPr>
        <p:blipFill rotWithShape="1">
          <a:blip r:embed="rId4">
            <a:alphaModFix/>
          </a:blip>
          <a:srcRect b="90069"/>
          <a:stretch/>
        </p:blipFill>
        <p:spPr>
          <a:xfrm>
            <a:off x="0" y="6176963"/>
            <a:ext cx="12192000" cy="681037"/>
          </a:xfrm>
          <a:prstGeom prst="rect">
            <a:avLst/>
          </a:prstGeom>
        </p:spPr>
      </p:pic>
      <p:cxnSp>
        <p:nvCxnSpPr>
          <p:cNvPr id="9" name="Straight Connector 8">
            <a:extLst>
              <a:ext uri="{FF2B5EF4-FFF2-40B4-BE49-F238E27FC236}">
                <a16:creationId xmlns:a16="http://schemas.microsoft.com/office/drawing/2014/main" id="{F5A790C4-5137-C268-1A78-ADB213B0C9B7}"/>
              </a:ext>
            </a:extLst>
          </p:cNvPr>
          <p:cNvCxnSpPr>
            <a:cxnSpLocks/>
          </p:cNvCxnSpPr>
          <p:nvPr/>
        </p:nvCxnSpPr>
        <p:spPr>
          <a:xfrm>
            <a:off x="0" y="6176963"/>
            <a:ext cx="12192000" cy="14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7D41CDE-0BB2-8C6F-A63E-AA293FC3FEBD}"/>
              </a:ext>
            </a:extLst>
          </p:cNvPr>
          <p:cNvSpPr txBox="1"/>
          <p:nvPr/>
        </p:nvSpPr>
        <p:spPr>
          <a:xfrm>
            <a:off x="617704" y="281849"/>
            <a:ext cx="5890459" cy="769441"/>
          </a:xfrm>
          <a:prstGeom prst="rect">
            <a:avLst/>
          </a:prstGeom>
          <a:noFill/>
        </p:spPr>
        <p:txBody>
          <a:bodyPr wrap="none" rtlCol="0">
            <a:spAutoFit/>
          </a:bodyPr>
          <a:lstStyle/>
          <a:p>
            <a:r>
              <a:rPr lang="en-US" sz="4400" b="1" dirty="0">
                <a:latin typeface="Avenir Next Demi Bold" panose="020B0503020202020204"/>
              </a:rPr>
              <a:t>Reporting Requirements</a:t>
            </a:r>
          </a:p>
        </p:txBody>
      </p:sp>
      <p:sp>
        <p:nvSpPr>
          <p:cNvPr id="11" name="TextBox 10">
            <a:extLst>
              <a:ext uri="{FF2B5EF4-FFF2-40B4-BE49-F238E27FC236}">
                <a16:creationId xmlns:a16="http://schemas.microsoft.com/office/drawing/2014/main" id="{56436913-3D10-BEBA-3AAF-0E104EFAE1F0}"/>
              </a:ext>
            </a:extLst>
          </p:cNvPr>
          <p:cNvSpPr txBox="1"/>
          <p:nvPr/>
        </p:nvSpPr>
        <p:spPr>
          <a:xfrm>
            <a:off x="313766" y="1436011"/>
            <a:ext cx="24853646"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a:t>MONTHLY STATUS REPORTS</a:t>
            </a:r>
          </a:p>
          <a:p>
            <a:pPr marL="1200150" lvl="2" indent="-285750">
              <a:buFont typeface="Arial" panose="020B0604020202020204" pitchFamily="34" charset="0"/>
              <a:buChar char="•"/>
            </a:pPr>
            <a:r>
              <a:rPr lang="en-US" sz="2400" dirty="0"/>
              <a:t>Narrative progress updates</a:t>
            </a:r>
          </a:p>
          <a:p>
            <a:pPr marL="1200150" lvl="2" indent="-285750">
              <a:buFont typeface="Arial" panose="020B0604020202020204" pitchFamily="34" charset="0"/>
              <a:buChar char="•"/>
            </a:pPr>
            <a:r>
              <a:rPr lang="en-US" sz="2400" dirty="0"/>
              <a:t>Outcomes data</a:t>
            </a:r>
          </a:p>
          <a:p>
            <a:pPr marL="1657350" lvl="3" indent="-285750">
              <a:buFont typeface="Arial" panose="020B0604020202020204" pitchFamily="34" charset="0"/>
              <a:buChar char="•"/>
            </a:pPr>
            <a:r>
              <a:rPr lang="en-US" sz="2400" dirty="0"/>
              <a:t>By month</a:t>
            </a:r>
          </a:p>
          <a:p>
            <a:pPr marL="1657350" lvl="3" indent="-285750">
              <a:buFont typeface="Arial" panose="020B0604020202020204" pitchFamily="34" charset="0"/>
              <a:buChar char="•"/>
            </a:pPr>
            <a:r>
              <a:rPr lang="en-US" sz="2400" dirty="0"/>
              <a:t>Cumulative</a:t>
            </a:r>
          </a:p>
          <a:p>
            <a:pPr marL="1200150" lvl="2" indent="-285750">
              <a:buFont typeface="Arial" panose="020B0604020202020204" pitchFamily="34" charset="0"/>
              <a:buChar char="•"/>
            </a:pPr>
            <a:r>
              <a:rPr lang="en-US" sz="2400" dirty="0"/>
              <a:t>Administrative and program cost report</a:t>
            </a:r>
          </a:p>
          <a:p>
            <a:pPr marL="1200150" lvl="2" indent="-285750">
              <a:buFont typeface="Arial" panose="020B0604020202020204" pitchFamily="34" charset="0"/>
              <a:buChar char="•"/>
            </a:pPr>
            <a:r>
              <a:rPr lang="en-US" sz="2400" dirty="0"/>
              <a:t>Backup documentation for all expenses</a:t>
            </a:r>
          </a:p>
          <a:p>
            <a:pPr marL="1200150" lvl="2"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FINAL STATUS REPORT</a:t>
            </a:r>
          </a:p>
          <a:p>
            <a:pPr marL="1200150" lvl="2" indent="-285750">
              <a:buFont typeface="Arial" panose="020B0604020202020204" pitchFamily="34" charset="0"/>
              <a:buChar char="•"/>
            </a:pPr>
            <a:r>
              <a:rPr lang="en-US" sz="2400" dirty="0"/>
              <a:t>Final narrative</a:t>
            </a:r>
          </a:p>
          <a:p>
            <a:pPr marL="1200150" lvl="2" indent="-285750">
              <a:buFont typeface="Arial" panose="020B0604020202020204" pitchFamily="34" charset="0"/>
              <a:buChar char="•"/>
            </a:pPr>
            <a:r>
              <a:rPr lang="en-US" sz="2400" dirty="0"/>
              <a:t>Final outcomes data</a:t>
            </a:r>
          </a:p>
          <a:p>
            <a:pPr marL="1200150" lvl="2" indent="-285750">
              <a:buFont typeface="Arial" panose="020B0604020202020204" pitchFamily="34" charset="0"/>
              <a:buChar char="•"/>
            </a:pPr>
            <a:r>
              <a:rPr lang="en-US" sz="2400" dirty="0"/>
              <a:t>Final expense report</a:t>
            </a:r>
          </a:p>
          <a:p>
            <a:pPr marL="742950" lvl="1" indent="-285750">
              <a:buFont typeface="Arial" panose="020B0604020202020204" pitchFamily="34" charset="0"/>
              <a:buChar char="•"/>
            </a:pPr>
            <a:endParaRPr lang="en-US" sz="2400" b="1" dirty="0"/>
          </a:p>
          <a:p>
            <a:pPr marL="1200150" lvl="2" indent="-285750">
              <a:buFont typeface="Arial" panose="020B0604020202020204" pitchFamily="34" charset="0"/>
              <a:buChar char="•"/>
            </a:pPr>
            <a:endParaRPr lang="en-US" sz="2400" b="1" dirty="0"/>
          </a:p>
        </p:txBody>
      </p:sp>
      <p:pic>
        <p:nvPicPr>
          <p:cNvPr id="3" name="Picture 2" descr="Magnifying glass showing decling performance">
            <a:extLst>
              <a:ext uri="{FF2B5EF4-FFF2-40B4-BE49-F238E27FC236}">
                <a16:creationId xmlns:a16="http://schemas.microsoft.com/office/drawing/2014/main" id="{4B1CDED1-5835-5C8C-414B-56933AF4906F}"/>
              </a:ext>
            </a:extLst>
          </p:cNvPr>
          <p:cNvPicPr>
            <a:picLocks noChangeAspect="1"/>
          </p:cNvPicPr>
          <p:nvPr/>
        </p:nvPicPr>
        <p:blipFill>
          <a:blip r:embed="rId5"/>
          <a:stretch>
            <a:fillRect/>
          </a:stretch>
        </p:blipFill>
        <p:spPr>
          <a:xfrm>
            <a:off x="7628964" y="1908155"/>
            <a:ext cx="3657600" cy="31336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762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678-D82D-5A4D-9E26-D336E5C7B1D2}"/>
              </a:ext>
            </a:extLst>
          </p:cNvPr>
          <p:cNvSpPr>
            <a:spLocks noGrp="1"/>
          </p:cNvSpPr>
          <p:nvPr>
            <p:ph type="title"/>
          </p:nvPr>
        </p:nvSpPr>
        <p:spPr>
          <a:xfrm>
            <a:off x="345831" y="32675"/>
            <a:ext cx="10515600" cy="1325563"/>
          </a:xfrm>
        </p:spPr>
        <p:txBody>
          <a:bodyPr/>
          <a:lstStyle/>
          <a:p>
            <a:r>
              <a:rPr lang="en-US" b="1" dirty="0">
                <a:latin typeface="Avenir Next Demi Bold"/>
              </a:rPr>
              <a:t>Application</a:t>
            </a:r>
            <a:endParaRPr lang="en-US" b="1" dirty="0">
              <a:latin typeface="Avenir Next Demi Bold" panose="020B0503020202020204" pitchFamily="34" charset="0"/>
            </a:endParaRPr>
          </a:p>
        </p:txBody>
      </p:sp>
      <p:sp>
        <p:nvSpPr>
          <p:cNvPr id="8" name="TextBox 7">
            <a:extLst>
              <a:ext uri="{FF2B5EF4-FFF2-40B4-BE49-F238E27FC236}">
                <a16:creationId xmlns:a16="http://schemas.microsoft.com/office/drawing/2014/main" id="{1816C121-94C3-0C41-9AF6-CF6150FC347C}"/>
              </a:ext>
            </a:extLst>
          </p:cNvPr>
          <p:cNvSpPr txBox="1"/>
          <p:nvPr/>
        </p:nvSpPr>
        <p:spPr>
          <a:xfrm>
            <a:off x="345831" y="808109"/>
            <a:ext cx="10889202" cy="5170646"/>
          </a:xfrm>
          <a:prstGeom prst="rect">
            <a:avLst/>
          </a:prstGeom>
          <a:noFill/>
        </p:spPr>
        <p:txBody>
          <a:bodyPr wrap="square" lIns="91440" tIns="45720" rIns="91440" bIns="45720" rtlCol="0" anchor="t">
            <a:spAutoFit/>
          </a:bodyPr>
          <a:lstStyle/>
          <a:p>
            <a:endParaRPr lang="en-US" b="1" dirty="0">
              <a:solidFill>
                <a:srgbClr val="111111"/>
              </a:solidFill>
              <a:latin typeface="Avenir Next Demi Bold" panose="020B0503020202020204"/>
              <a:ea typeface="+mn-lt"/>
              <a:cs typeface="+mn-lt"/>
            </a:endParaRPr>
          </a:p>
          <a:p>
            <a:r>
              <a:rPr lang="en-US" sz="2600" dirty="0">
                <a:latin typeface="Avenir Next Demi Bold" panose="020B0503020202020204"/>
              </a:rPr>
              <a:t>Proposals must include the following components: </a:t>
            </a:r>
          </a:p>
          <a:p>
            <a:pPr marL="742950" lvl="1" indent="-285750">
              <a:buFont typeface="Wingdings" panose="05000000000000000000" pitchFamily="2" charset="2"/>
              <a:buChar char="§"/>
            </a:pPr>
            <a:r>
              <a:rPr lang="en-US" sz="2600" dirty="0">
                <a:latin typeface="Avenir Next Demi Bold" panose="020B0503020202020204"/>
              </a:rPr>
              <a:t>Proposal abstract </a:t>
            </a:r>
          </a:p>
          <a:p>
            <a:pPr marL="742950" lvl="1" indent="-285750">
              <a:buFont typeface="Wingdings" panose="05000000000000000000" pitchFamily="2" charset="2"/>
              <a:buChar char="§"/>
            </a:pPr>
            <a:r>
              <a:rPr lang="en-US" sz="2600" dirty="0">
                <a:latin typeface="Avenir Next Demi Bold" panose="020B0503020202020204"/>
              </a:rPr>
              <a:t>Cover page</a:t>
            </a:r>
          </a:p>
          <a:p>
            <a:pPr marL="742950" lvl="1" indent="-285750">
              <a:buFont typeface="Wingdings" panose="05000000000000000000" pitchFamily="2" charset="2"/>
              <a:buChar char="§"/>
            </a:pPr>
            <a:r>
              <a:rPr lang="en-US" sz="2600" dirty="0">
                <a:latin typeface="Avenir Next Demi Bold" panose="020B0503020202020204"/>
              </a:rPr>
              <a:t>Proposal narrative – Limited to 10 pages</a:t>
            </a:r>
          </a:p>
          <a:p>
            <a:pPr marL="1200150" lvl="2" indent="-285750">
              <a:buFont typeface="Wingdings" panose="05000000000000000000" pitchFamily="2" charset="2"/>
              <a:buChar char="§"/>
            </a:pPr>
            <a:r>
              <a:rPr lang="en-US" sz="2600" dirty="0">
                <a:latin typeface="Avenir Next Demi Bold" panose="020B0503020202020204"/>
              </a:rPr>
              <a:t>Program Design Plan; Experience and Qualifications; Project Management and Key Technical Staff; Tasks Proposal; Performance Objectives; Project Timeline; Class Format </a:t>
            </a:r>
          </a:p>
          <a:p>
            <a:pPr marL="742950" lvl="1" indent="-285750">
              <a:buFont typeface="Wingdings" panose="05000000000000000000" pitchFamily="2" charset="2"/>
              <a:buChar char="§"/>
            </a:pPr>
            <a:r>
              <a:rPr lang="en-US" sz="2600" dirty="0">
                <a:latin typeface="Avenir Next Demi Bold" panose="020B0503020202020204"/>
              </a:rPr>
              <a:t>Budget &amp; budget justification </a:t>
            </a:r>
          </a:p>
          <a:p>
            <a:pPr marL="742950" lvl="1" indent="-285750">
              <a:buFont typeface="Wingdings" panose="05000000000000000000" pitchFamily="2" charset="2"/>
              <a:buChar char="§"/>
            </a:pPr>
            <a:r>
              <a:rPr lang="en-US" sz="2600" dirty="0">
                <a:latin typeface="Avenir Next Demi Bold" panose="020B0503020202020204"/>
              </a:rPr>
              <a:t>Subcontractor agreements, if applicable </a:t>
            </a:r>
          </a:p>
          <a:p>
            <a:pPr marL="742950" lvl="1" indent="-285750">
              <a:buFont typeface="Wingdings" panose="05000000000000000000" pitchFamily="2" charset="2"/>
              <a:buChar char="§"/>
            </a:pPr>
            <a:r>
              <a:rPr lang="en-US" sz="2600" dirty="0">
                <a:latin typeface="Avenir Next Demi Bold" panose="020B0503020202020204"/>
              </a:rPr>
              <a:t>Letters of reference (previous or current clients or employer partners)</a:t>
            </a:r>
            <a:br>
              <a:rPr lang="en-US" sz="2600" dirty="0">
                <a:latin typeface="Avenir Next Demi Bold" panose="020B0503020202020204"/>
              </a:rPr>
            </a:br>
            <a:endParaRPr lang="en-US" sz="2600" dirty="0">
              <a:latin typeface="Avenir Next Demi Bold" panose="020B0503020202020204"/>
              <a:cs typeface="Calibri"/>
            </a:endParaRPr>
          </a:p>
          <a:p>
            <a:r>
              <a:rPr lang="en-US" sz="2600" dirty="0">
                <a:latin typeface="Avenir Next Demi Bold" panose="020B0503020202020204"/>
                <a:cs typeface="Calibri"/>
              </a:rPr>
              <a:t>Submit to </a:t>
            </a:r>
            <a:r>
              <a:rPr lang="en-US" sz="2600" dirty="0">
                <a:latin typeface="Avenir Next Demi Bold" panose="020B0503020202020204"/>
                <a:cs typeface="Calibri"/>
                <a:hlinkClick r:id="rId3"/>
              </a:rPr>
              <a:t>moedrfp@baltimorecity.gov</a:t>
            </a:r>
            <a:r>
              <a:rPr lang="en-US" sz="2600" dirty="0">
                <a:latin typeface="Avenir Next Demi Bold" panose="020B0503020202020204"/>
                <a:cs typeface="Calibri"/>
              </a:rPr>
              <a:t> by 4:30 PM on January 12, 2023.</a:t>
            </a:r>
          </a:p>
        </p:txBody>
      </p:sp>
      <p:pic>
        <p:nvPicPr>
          <p:cNvPr id="5" name="Picture 4">
            <a:extLst>
              <a:ext uri="{FF2B5EF4-FFF2-40B4-BE49-F238E27FC236}">
                <a16:creationId xmlns:a16="http://schemas.microsoft.com/office/drawing/2014/main" id="{79F63064-5D5F-BD24-FE90-17D1AF028F15}"/>
              </a:ext>
            </a:extLst>
          </p:cNvPr>
          <p:cNvPicPr>
            <a:picLocks noChangeAspect="1"/>
          </p:cNvPicPr>
          <p:nvPr/>
        </p:nvPicPr>
        <p:blipFill>
          <a:blip r:embed="rId4"/>
          <a:stretch>
            <a:fillRect/>
          </a:stretch>
        </p:blipFill>
        <p:spPr>
          <a:xfrm>
            <a:off x="10198100" y="138418"/>
            <a:ext cx="1905000" cy="669691"/>
          </a:xfrm>
          <a:prstGeom prst="rect">
            <a:avLst/>
          </a:prstGeom>
        </p:spPr>
      </p:pic>
      <p:pic>
        <p:nvPicPr>
          <p:cNvPr id="6" name="Picture 5">
            <a:extLst>
              <a:ext uri="{FF2B5EF4-FFF2-40B4-BE49-F238E27FC236}">
                <a16:creationId xmlns:a16="http://schemas.microsoft.com/office/drawing/2014/main" id="{9BD10EA4-B1C6-76BD-AA75-76D268691B63}"/>
              </a:ext>
            </a:extLst>
          </p:cNvPr>
          <p:cNvPicPr>
            <a:picLocks noChangeAspect="1"/>
          </p:cNvPicPr>
          <p:nvPr/>
        </p:nvPicPr>
        <p:blipFill rotWithShape="1">
          <a:blip r:embed="rId5">
            <a:alphaModFix/>
          </a:blip>
          <a:srcRect b="90069"/>
          <a:stretch/>
        </p:blipFill>
        <p:spPr>
          <a:xfrm>
            <a:off x="0" y="6176963"/>
            <a:ext cx="12192000" cy="681037"/>
          </a:xfrm>
          <a:prstGeom prst="rect">
            <a:avLst/>
          </a:prstGeom>
        </p:spPr>
      </p:pic>
      <p:cxnSp>
        <p:nvCxnSpPr>
          <p:cNvPr id="9" name="Straight Connector 8">
            <a:extLst>
              <a:ext uri="{FF2B5EF4-FFF2-40B4-BE49-F238E27FC236}">
                <a16:creationId xmlns:a16="http://schemas.microsoft.com/office/drawing/2014/main" id="{F5A790C4-5137-C268-1A78-ADB213B0C9B7}"/>
              </a:ext>
            </a:extLst>
          </p:cNvPr>
          <p:cNvCxnSpPr>
            <a:cxnSpLocks/>
          </p:cNvCxnSpPr>
          <p:nvPr/>
        </p:nvCxnSpPr>
        <p:spPr>
          <a:xfrm>
            <a:off x="0" y="6176963"/>
            <a:ext cx="12192000" cy="14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6429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1803</TotalTime>
  <Words>1098</Words>
  <Application>Microsoft Office PowerPoint</Application>
  <PresentationFormat>Widescreen</PresentationFormat>
  <Paragraphs>145</Paragraphs>
  <Slides>11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Avenir Next Demi Bold</vt:lpstr>
      <vt:lpstr>Avenir Next Ultra Light</vt:lpstr>
      <vt:lpstr>Calibri</vt:lpstr>
      <vt:lpstr>Calibri Light</vt:lpstr>
      <vt:lpstr>Times New Roman</vt:lpstr>
      <vt:lpstr>Wingdings</vt:lpstr>
      <vt:lpstr>Office Theme</vt:lpstr>
      <vt:lpstr>PARK HEIGHTS ENTREPRENEURSHIP TRAINING GRANT Bidders’ Conference  December 14, 2023</vt:lpstr>
      <vt:lpstr>INTRODUCTIONS </vt:lpstr>
      <vt:lpstr> Park Heights Entrepreneurship Training Grant Overview  MOED has received funding for economic and career development projects in the Park Heights Master Plan Area, including to support entrepreneurs and small business start-ups. A grant of up to $76,000 will be awarded to an organization offering entrepreneurship training to Park Heights residents.  The grant winner will work to connect residents interested in entrepreneurship and innovation to training resources to assist them in preparing a business plan, applying for loans, obtaining credit, understanding business taxes, and gaining other essential knowledge.   The project will also award grants of at least $2,500 for start-up costs to selected participants through a pitch competition.    </vt:lpstr>
      <vt:lpstr> Park Heights Master Plan Service Area     </vt:lpstr>
      <vt:lpstr>Entrepreneurial Training Requirements</vt:lpstr>
      <vt:lpstr>Applicant Qualification Requirements</vt:lpstr>
      <vt:lpstr>PowerPoint Presentation</vt:lpstr>
      <vt:lpstr>PowerPoint Presentation</vt:lpstr>
      <vt:lpstr>Application</vt:lpstr>
      <vt:lpstr>Award Timeline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Presenter Name Date</dc:title>
  <dc:creator>Microsoft Office User</dc:creator>
  <cp:lastModifiedBy>Harrison, Angela (MOED)</cp:lastModifiedBy>
  <cp:revision>249</cp:revision>
  <dcterms:created xsi:type="dcterms:W3CDTF">2022-05-26T17:58:44Z</dcterms:created>
  <dcterms:modified xsi:type="dcterms:W3CDTF">2023-12-13T18:51:12Z</dcterms:modified>
</cp:coreProperties>
</file>